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9" r:id="rId5"/>
    <p:sldId id="263" r:id="rId6"/>
    <p:sldId id="291" r:id="rId7"/>
    <p:sldId id="310" r:id="rId8"/>
    <p:sldId id="295" r:id="rId9"/>
    <p:sldId id="292" r:id="rId10"/>
    <p:sldId id="296" r:id="rId11"/>
    <p:sldId id="297" r:id="rId12"/>
    <p:sldId id="298" r:id="rId13"/>
    <p:sldId id="293" r:id="rId14"/>
    <p:sldId id="294" r:id="rId15"/>
    <p:sldId id="307" r:id="rId16"/>
    <p:sldId id="308" r:id="rId17"/>
    <p:sldId id="305" r:id="rId18"/>
    <p:sldId id="306" r:id="rId19"/>
    <p:sldId id="299" r:id="rId20"/>
    <p:sldId id="300" r:id="rId21"/>
    <p:sldId id="301" r:id="rId22"/>
    <p:sldId id="302" r:id="rId23"/>
    <p:sldId id="304" r:id="rId24"/>
    <p:sldId id="303" r:id="rId25"/>
    <p:sldId id="28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012"/>
    <a:srgbClr val="2B2B2B"/>
    <a:srgbClr val="0F596E"/>
    <a:srgbClr val="F3F3F3"/>
    <a:srgbClr val="616160"/>
    <a:srgbClr val="00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/>
    <p:restoredTop sz="79388"/>
  </p:normalViewPr>
  <p:slideViewPr>
    <p:cSldViewPr snapToGrid="0" snapToObjects="1">
      <p:cViewPr varScale="1">
        <p:scale>
          <a:sx n="87" d="100"/>
          <a:sy n="87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5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F1B9A98-F1FB-0949-9CA8-26DB7B5F35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C8B2E4D-784D-9342-90C5-5AB26F3FE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FE745-3EB9-B747-A5C2-264BEDC4326C}" type="datetimeFigureOut">
              <a:rPr lang="nl-NL" smtClean="0"/>
              <a:t>8-4-2021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FB426-F33B-4444-A532-BBC9A78B93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0290B1-E928-9747-80C6-B1B20D0FCA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9F376-378F-994A-A558-C4AA369F25D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81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79F7C-DAE7-9B4B-9AA6-E1EA6E6A4BB5}" type="datetimeFigureOut">
              <a:rPr lang="nl-NL" smtClean="0"/>
              <a:t>8-4-2021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2DB66-CA7E-5043-8AC5-3E663CC577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66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.openjdk.java.net/~briangoetz/amber/pattern-match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Intellij</a:t>
            </a:r>
            <a:r>
              <a:rPr lang="nl-NL" dirty="0"/>
              <a:t> licenties</a:t>
            </a:r>
          </a:p>
          <a:p>
            <a:r>
              <a:rPr lang="nl-NL" dirty="0" err="1"/>
              <a:t>Jfall</a:t>
            </a:r>
            <a:r>
              <a:rPr lang="nl-NL" dirty="0"/>
              <a:t> stand</a:t>
            </a:r>
          </a:p>
          <a:p>
            <a:r>
              <a:rPr lang="nl-NL" dirty="0"/>
              <a:t>Heb je ideeën </a:t>
            </a:r>
          </a:p>
          <a:p>
            <a:r>
              <a:rPr lang="nl-NL" dirty="0"/>
              <a:t>Bijeenkomst bijwonen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3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Oorsprong </a:t>
            </a:r>
            <a:r>
              <a:rPr lang="nl-NL" dirty="0" err="1"/>
              <a:t>Valhalla</a:t>
            </a:r>
            <a:r>
              <a:rPr lang="nl-NL" dirty="0"/>
              <a:t> project</a:t>
            </a:r>
          </a:p>
          <a:p>
            <a:r>
              <a:rPr lang="nl-NL" dirty="0"/>
              <a:t>Verbeteringen aan het programmeer model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71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309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Vroeger moest je na een </a:t>
            </a:r>
            <a:r>
              <a:rPr lang="nl-NL" dirty="0" err="1"/>
              <a:t>instanceof</a:t>
            </a:r>
            <a:r>
              <a:rPr lang="nl-NL" dirty="0"/>
              <a:t> altijd een cast uitvoeren</a:t>
            </a:r>
          </a:p>
          <a:p>
            <a:r>
              <a:rPr lang="nl-NL" dirty="0"/>
              <a:t>Dus in je </a:t>
            </a:r>
            <a:r>
              <a:rPr lang="nl-NL" dirty="0" err="1"/>
              <a:t>if</a:t>
            </a:r>
            <a:r>
              <a:rPr lang="nl-NL" dirty="0"/>
              <a:t>-statement doe je een </a:t>
            </a:r>
            <a:r>
              <a:rPr lang="nl-NL" dirty="0" err="1"/>
              <a:t>instanceof</a:t>
            </a:r>
            <a:r>
              <a:rPr lang="nl-NL" dirty="0"/>
              <a:t> en vervolgens op de volgende regel doe je een cast naar dat object (geel)</a:t>
            </a:r>
          </a:p>
          <a:p>
            <a:r>
              <a:rPr lang="nl-NL" dirty="0"/>
              <a:t>Of je deed de cast in het </a:t>
            </a:r>
            <a:r>
              <a:rPr lang="nl-NL" dirty="0" err="1"/>
              <a:t>if</a:t>
            </a:r>
            <a:r>
              <a:rPr lang="nl-NL" dirty="0"/>
              <a:t>-statement als je nog wat van het object wilde controleren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374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Sinds </a:t>
            </a:r>
            <a:r>
              <a:rPr lang="nl-NL" dirty="0" err="1"/>
              <a:t>java</a:t>
            </a:r>
            <a:r>
              <a:rPr lang="nl-NL" dirty="0"/>
              <a:t> 16 is dat niet meer nodig.</a:t>
            </a:r>
          </a:p>
          <a:p>
            <a:r>
              <a:rPr lang="nl-NL" dirty="0"/>
              <a:t>Je kan direct na de </a:t>
            </a:r>
            <a:r>
              <a:rPr lang="nl-NL" dirty="0" err="1"/>
              <a:t>instanceof</a:t>
            </a:r>
            <a:r>
              <a:rPr lang="nl-NL" dirty="0"/>
              <a:t> de variabele declareren (geel)</a:t>
            </a:r>
          </a:p>
          <a:p>
            <a:r>
              <a:rPr lang="nl-NL" dirty="0"/>
              <a:t>Dan wordt deze direct </a:t>
            </a:r>
            <a:r>
              <a:rPr lang="nl-NL" dirty="0" err="1"/>
              <a:t>assigned</a:t>
            </a:r>
            <a:r>
              <a:rPr lang="nl-NL" dirty="0"/>
              <a:t> als het object van het betreffende type is.</a:t>
            </a:r>
          </a:p>
          <a:p>
            <a:r>
              <a:rPr lang="nl-NL" dirty="0"/>
              <a:t>De scope van de variabele is het </a:t>
            </a:r>
            <a:r>
              <a:rPr lang="nl-NL" dirty="0" err="1"/>
              <a:t>if</a:t>
            </a:r>
            <a:r>
              <a:rPr lang="nl-NL" dirty="0"/>
              <a:t>-statement en het blok van het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961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 an object-oriented construct that expresses a simple aggregation of values.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developers to focus on modeling immutable data rather than extensible behavior.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implement data-driven methods such as equals and accessors.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 long-standing Java principles such as nominal typing and migration compatibility.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535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 an object-oriented construct that expresses a simple aggregation of values.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developers to focus on modeling immutable data rather than extensible behavior.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implement data-driven methods such as equals and accessors.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 long-standing Java principles such as nominal typing and migration compatibility.</a:t>
            </a:r>
          </a:p>
          <a:p>
            <a:endParaRPr lang="nl-NL" dirty="0"/>
          </a:p>
          <a:p>
            <a:r>
              <a:rPr lang="nl-NL" dirty="0"/>
              <a:t>(Click) om de Nu te tonen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534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the author of a class or interface to control which code is responsible for implementing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more declarative way than access modifiers to restrict the use of a superclass.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future directions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pattern matching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underpinning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exhaustive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 of patterns.</a:t>
            </a:r>
          </a:p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04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7711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35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virtual thread is a Thread — in code, at runtime, in the debugger and in the profiler.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virtual thread is not a wrapper around an OS thread, but a Java entity.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 virtual thread is cheap — have millions, and don’t pool them!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 a virtual thread is cheap — be synchronous!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language changes are needed.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Pluggable schedulers offer the flexibility of asynchronous programming.</a:t>
            </a:r>
          </a:p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er sinds JAVA 11 allemaal is veranderd 50+ </a:t>
            </a:r>
            <a:r>
              <a:rPr lang="nl-NL" dirty="0" err="1"/>
              <a:t>JEPs</a:t>
            </a:r>
            <a:r>
              <a:rPr lang="nl-NL" dirty="0"/>
              <a:t> (</a:t>
            </a:r>
            <a:r>
              <a:rPr lang="nl-NL" b="0" i="0" dirty="0">
                <a:solidFill>
                  <a:srgbClr val="000000"/>
                </a:solidFill>
                <a:effectLst/>
                <a:latin typeface="DejaVu Sans"/>
              </a:rPr>
              <a:t>JDK Enhancement </a:t>
            </a:r>
            <a:r>
              <a:rPr lang="nl-NL" b="0" i="0" dirty="0" err="1">
                <a:solidFill>
                  <a:srgbClr val="000000"/>
                </a:solidFill>
                <a:effectLst/>
                <a:latin typeface="DejaVu Sans"/>
              </a:rPr>
              <a:t>Proposals</a:t>
            </a:r>
            <a:r>
              <a:rPr lang="nl-NL" dirty="0"/>
              <a:t>)</a:t>
            </a:r>
          </a:p>
          <a:p>
            <a:r>
              <a:rPr lang="nl-NL" dirty="0"/>
              <a:t>De </a:t>
            </a:r>
            <a:r>
              <a:rPr lang="nl-NL" dirty="0" err="1"/>
              <a:t>JEPs</a:t>
            </a:r>
            <a:r>
              <a:rPr lang="nl-NL" dirty="0"/>
              <a:t> die we gaan behandelen zijn groot gemaakt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075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38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Voorbeelden geven constructies aan waarin het lastig is om te zien waar de NPE precies vandaan komt:</a:t>
            </a:r>
          </a:p>
          <a:p>
            <a:r>
              <a:rPr lang="nl-NL" dirty="0"/>
              <a:t>Wat kan er allemaal </a:t>
            </a:r>
            <a:r>
              <a:rPr lang="nl-NL" dirty="0" err="1"/>
              <a:t>null</a:t>
            </a:r>
            <a:r>
              <a:rPr lang="nl-NL" dirty="0"/>
              <a:t> zijn:</a:t>
            </a:r>
          </a:p>
          <a:p>
            <a:r>
              <a:rPr lang="nl-NL" dirty="0"/>
              <a:t>1</a:t>
            </a:r>
            <a:r>
              <a:rPr lang="nl-NL" baseline="30000" dirty="0"/>
              <a:t>ste</a:t>
            </a:r>
            <a:r>
              <a:rPr lang="nl-NL" dirty="0"/>
              <a:t>: object of </a:t>
            </a:r>
            <a:r>
              <a:rPr lang="nl-NL" dirty="0" err="1"/>
              <a:t>object.a</a:t>
            </a:r>
            <a:r>
              <a:rPr lang="nl-NL" dirty="0"/>
              <a:t>() of </a:t>
            </a:r>
            <a:r>
              <a:rPr lang="nl-NL" dirty="0" err="1"/>
              <a:t>object.a</a:t>
            </a:r>
            <a:r>
              <a:rPr lang="nl-NL" dirty="0"/>
              <a:t>.()b()</a:t>
            </a:r>
          </a:p>
          <a:p>
            <a:r>
              <a:rPr lang="nl-NL" dirty="0"/>
              <a:t>2</a:t>
            </a:r>
            <a:r>
              <a:rPr lang="nl-NL" baseline="30000" dirty="0"/>
              <a:t>de</a:t>
            </a:r>
            <a:r>
              <a:rPr lang="nl-NL" dirty="0"/>
              <a:t>: object of </a:t>
            </a:r>
            <a:r>
              <a:rPr lang="nl-NL" dirty="0" err="1"/>
              <a:t>object.a</a:t>
            </a:r>
            <a:r>
              <a:rPr lang="nl-NL" dirty="0"/>
              <a:t> of </a:t>
            </a:r>
            <a:r>
              <a:rPr lang="nl-NL" dirty="0" err="1"/>
              <a:t>object.a.b</a:t>
            </a:r>
            <a:endParaRPr lang="nl-NL" dirty="0"/>
          </a:p>
          <a:p>
            <a:r>
              <a:rPr lang="nl-NL" dirty="0"/>
              <a:t>3</a:t>
            </a:r>
            <a:r>
              <a:rPr lang="nl-NL" baseline="30000" dirty="0"/>
              <a:t>de</a:t>
            </a:r>
            <a:r>
              <a:rPr lang="nl-NL" dirty="0"/>
              <a:t>: a[x] of a[x][y]</a:t>
            </a:r>
          </a:p>
          <a:p>
            <a:r>
              <a:rPr lang="nl-NL" dirty="0"/>
              <a:t>4</a:t>
            </a:r>
            <a:r>
              <a:rPr lang="nl-NL" baseline="30000" dirty="0"/>
              <a:t>de</a:t>
            </a:r>
            <a:r>
              <a:rPr lang="nl-NL" dirty="0"/>
              <a:t>: a of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7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 van een stukje code. </a:t>
            </a:r>
          </a:p>
          <a:p>
            <a:r>
              <a:rPr lang="nl-NL" dirty="0"/>
              <a:t>In dit geval wordt aan </a:t>
            </a:r>
            <a:r>
              <a:rPr lang="nl-NL" dirty="0" err="1"/>
              <a:t>ClassC</a:t>
            </a:r>
            <a:r>
              <a:rPr lang="nl-NL" dirty="0"/>
              <a:t> </a:t>
            </a:r>
            <a:r>
              <a:rPr lang="nl-NL" dirty="0" err="1"/>
              <a:t>null</a:t>
            </a:r>
            <a:r>
              <a:rPr lang="nl-NL" dirty="0"/>
              <a:t> </a:t>
            </a:r>
            <a:r>
              <a:rPr lang="nl-NL" dirty="0" err="1"/>
              <a:t>meeggegeven</a:t>
            </a:r>
            <a:r>
              <a:rPr lang="nl-NL" dirty="0"/>
              <a:t> waardoor de </a:t>
            </a:r>
            <a:r>
              <a:rPr lang="nl-NL" dirty="0" err="1"/>
              <a:t>getClassD</a:t>
            </a:r>
            <a:r>
              <a:rPr lang="nl-NL" dirty="0"/>
              <a:t>() </a:t>
            </a:r>
            <a:r>
              <a:rPr lang="nl-NL" dirty="0" err="1"/>
              <a:t>null</a:t>
            </a:r>
            <a:r>
              <a:rPr lang="nl-NL" dirty="0"/>
              <a:t> retourneert en de aanroep naar </a:t>
            </a:r>
            <a:r>
              <a:rPr lang="nl-NL" dirty="0" err="1"/>
              <a:t>doSomething</a:t>
            </a:r>
            <a:r>
              <a:rPr lang="nl-NL" dirty="0"/>
              <a:t>() mis zal gaan met een NPE.</a:t>
            </a:r>
          </a:p>
          <a:p>
            <a:r>
              <a:rPr lang="nl-NL" dirty="0"/>
              <a:t>(Click)</a:t>
            </a:r>
          </a:p>
          <a:p>
            <a:r>
              <a:rPr lang="nl-NL" dirty="0"/>
              <a:t>Voor Java 14 kreeg je de melding dat er een NPE op is getreden op regel 6, maar waar…….. </a:t>
            </a:r>
          </a:p>
          <a:p>
            <a:r>
              <a:rPr lang="nl-NL" dirty="0"/>
              <a:t>(Click)</a:t>
            </a:r>
          </a:p>
          <a:p>
            <a:r>
              <a:rPr lang="nl-NL" dirty="0"/>
              <a:t>Sinds Java 14 krijg je een gedetailleerdere versie van de exceptie, die aangeeft welk gedeelte van de code ‘</a:t>
            </a:r>
            <a:r>
              <a:rPr lang="nl-NL" dirty="0" err="1"/>
              <a:t>null</a:t>
            </a:r>
            <a:r>
              <a:rPr lang="nl-NL" dirty="0"/>
              <a:t>’ terug gaf. </a:t>
            </a:r>
          </a:p>
          <a:p>
            <a:r>
              <a:rPr lang="nl-NL" dirty="0"/>
              <a:t>Het bericht is opgedeeld in twee delen, </a:t>
            </a:r>
          </a:p>
          <a:p>
            <a:r>
              <a:rPr lang="nl-NL" dirty="0"/>
              <a:t>1: “het gevolg”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invoke</a:t>
            </a:r>
            <a:r>
              <a:rPr lang="nl-NL" dirty="0"/>
              <a:t> </a:t>
            </a:r>
            <a:r>
              <a:rPr lang="nl-NL" dirty="0" err="1"/>
              <a:t>ClassD.doSomething</a:t>
            </a:r>
            <a:r>
              <a:rPr lang="nl-NL" dirty="0"/>
              <a:t> </a:t>
            </a:r>
          </a:p>
          <a:p>
            <a:r>
              <a:rPr lang="nl-NL" dirty="0"/>
              <a:t>2: “de oorzaak” </a:t>
            </a:r>
            <a:r>
              <a:rPr lang="nl-NL" dirty="0" err="1"/>
              <a:t>ClassC.getClassD</a:t>
            </a:r>
            <a:r>
              <a:rPr lang="nl-NL" dirty="0"/>
              <a:t>() is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59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Geintroduceerd</a:t>
            </a:r>
            <a:r>
              <a:rPr lang="en-US" dirty="0"/>
              <a:t> in Java 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statements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korter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minder </a:t>
            </a:r>
            <a:r>
              <a:rPr lang="en-US" dirty="0" err="1"/>
              <a:t>kans</a:t>
            </a:r>
            <a:r>
              <a:rPr lang="en-US" dirty="0"/>
              <a:t> op </a:t>
            </a:r>
            <a:r>
              <a:rPr lang="en-US" dirty="0" err="1"/>
              <a:t>fouten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het switch statement direct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toekennen</a:t>
            </a:r>
            <a:r>
              <a:rPr lang="en-US" dirty="0"/>
              <a:t>, </a:t>
            </a:r>
            <a:r>
              <a:rPr lang="en-US" dirty="0" err="1"/>
              <a:t>ipv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instantieren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die in het switch statement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vullen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Maar het </a:t>
            </a:r>
            <a:r>
              <a:rPr lang="en-US" dirty="0" err="1"/>
              <a:t>hoeft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Lambda syntax met -&gt;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curly brackets { }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Default mag </a:t>
            </a:r>
            <a:r>
              <a:rPr lang="en-US" dirty="0" err="1"/>
              <a:t>wel</a:t>
            </a:r>
            <a:r>
              <a:rPr lang="en-US" dirty="0"/>
              <a:t>, maar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waardes</a:t>
            </a:r>
            <a:r>
              <a:rPr lang="en-US" dirty="0"/>
              <a:t> in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afdekt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Fallthroughs</a:t>
            </a:r>
            <a:r>
              <a:rPr lang="en-US" dirty="0"/>
              <a:t> </a:t>
            </a:r>
            <a:r>
              <a:rPr lang="en-US" dirty="0" err="1"/>
              <a:t>bestaan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, </a:t>
            </a:r>
            <a:r>
              <a:rPr lang="en-US" dirty="0" err="1"/>
              <a:t>waardoor</a:t>
            </a:r>
            <a:r>
              <a:rPr lang="en-US" dirty="0"/>
              <a:t> de </a:t>
            </a:r>
            <a:r>
              <a:rPr lang="en-US" dirty="0" err="1"/>
              <a:t>noodzaak</a:t>
            </a:r>
            <a:r>
              <a:rPr lang="en-US" dirty="0"/>
              <a:t> van het `break` statement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vervallen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`yield`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soort</a:t>
            </a:r>
            <a:r>
              <a:rPr lang="en-US" dirty="0"/>
              <a:t> van return statement van </a:t>
            </a:r>
            <a:r>
              <a:rPr lang="en-US" dirty="0" err="1"/>
              <a:t>een</a:t>
            </a:r>
            <a:r>
              <a:rPr lang="en-US" dirty="0"/>
              <a:t> switch </a:t>
            </a:r>
            <a:r>
              <a:rPr lang="en-US" dirty="0" err="1"/>
              <a:t>expressie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berekening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curly brackets over </a:t>
            </a:r>
            <a:r>
              <a:rPr lang="en-US" dirty="0" err="1"/>
              <a:t>meerdere</a:t>
            </a:r>
            <a:r>
              <a:rPr lang="en-US" dirty="0"/>
              <a:t> regels, dan </a:t>
            </a:r>
            <a:r>
              <a:rPr lang="en-US" dirty="0" err="1"/>
              <a:t>kun</a:t>
            </a:r>
            <a:r>
              <a:rPr lang="en-US" dirty="0"/>
              <a:t> je met `yield` het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teruggeven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38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switch statement </a:t>
            </a:r>
            <a:r>
              <a:rPr lang="en-US" dirty="0" err="1"/>
              <a:t>zoals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nu in Java 11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toepassen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6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statement </a:t>
            </a:r>
            <a:r>
              <a:rPr lang="en-US" dirty="0" err="1"/>
              <a:t>omgeschreven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switch expression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Zie</a:t>
            </a:r>
            <a:r>
              <a:rPr lang="en-US" dirty="0"/>
              <a:t> hoe de IDE al </a:t>
            </a:r>
            <a:r>
              <a:rPr lang="en-US" dirty="0" err="1"/>
              <a:t>markeert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WEDNESDAY </a:t>
            </a:r>
            <a:r>
              <a:rPr lang="en-US" dirty="0" err="1"/>
              <a:t>en</a:t>
            </a:r>
            <a:r>
              <a:rPr lang="en-US" dirty="0"/>
              <a:t> `default` </a:t>
            </a:r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expressie</a:t>
            </a:r>
            <a:r>
              <a:rPr lang="en-US" dirty="0"/>
              <a:t> exhaustive is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69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Grote teksten als stukken HTML</a:t>
            </a:r>
          </a:p>
          <a:p>
            <a:r>
              <a:rPr lang="nl-NL" dirty="0"/>
              <a:t>Teksten waar je een </a:t>
            </a:r>
            <a:r>
              <a:rPr lang="nl-NL" dirty="0" err="1"/>
              <a:t>linebreak</a:t>
            </a:r>
            <a:r>
              <a:rPr lang="nl-NL" dirty="0"/>
              <a:t> in wilt hebben of waar je een “ in wil hebben</a:t>
            </a:r>
          </a:p>
          <a:p>
            <a:r>
              <a:rPr lang="nl-NL" dirty="0"/>
              <a:t>Teksten met </a:t>
            </a:r>
            <a:r>
              <a:rPr lang="nl-NL" dirty="0" err="1"/>
              <a:t>indentatie</a:t>
            </a:r>
            <a:r>
              <a:rPr lang="nl-NL" dirty="0"/>
              <a:t> als html, </a:t>
            </a:r>
            <a:r>
              <a:rPr lang="nl-NL" dirty="0" err="1"/>
              <a:t>json</a:t>
            </a:r>
            <a:r>
              <a:rPr lang="nl-NL" dirty="0"/>
              <a:t>, ….</a:t>
            </a:r>
          </a:p>
          <a:p>
            <a:r>
              <a:rPr lang="nl-NL" dirty="0"/>
              <a:t>Weetjes: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Waar in een tekstblock een </a:t>
            </a:r>
            <a:r>
              <a:rPr lang="nl-NL" dirty="0" err="1"/>
              <a:t>linebreak</a:t>
            </a:r>
            <a:r>
              <a:rPr lang="nl-NL" dirty="0"/>
              <a:t> staat komt in de uiteindelijke string altijd een \n. Dus ook op Windows, ook al heeft de file een \r\n daar staan.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Plaats een enkele \ aan het eind van een regel om een </a:t>
            </a:r>
            <a:r>
              <a:rPr lang="nl-NL" dirty="0" err="1"/>
              <a:t>linebreak</a:t>
            </a:r>
            <a:r>
              <a:rPr lang="nl-NL" dirty="0"/>
              <a:t> toe te voegen in je code file die niet in de uiteindelijke string terecht komt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\s escape-</a:t>
            </a:r>
            <a:r>
              <a:rPr lang="nl-NL" dirty="0" err="1"/>
              <a:t>secuence</a:t>
            </a:r>
            <a:r>
              <a:rPr lang="nl-NL" dirty="0"/>
              <a:t> (spatie) aan het einde van een regel om extra </a:t>
            </a:r>
            <a:r>
              <a:rPr lang="nl-NL" dirty="0" err="1"/>
              <a:t>whitespaces</a:t>
            </a:r>
            <a:r>
              <a:rPr lang="nl-NL" dirty="0"/>
              <a:t> aan het einde van een regel te behouden, die standaard door een editor geschrapt worden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De bestaande escape </a:t>
            </a:r>
            <a:r>
              <a:rPr lang="nl-NL" dirty="0" err="1"/>
              <a:t>sequences</a:t>
            </a:r>
            <a:r>
              <a:rPr lang="nl-NL" dirty="0"/>
              <a:t> zijn </a:t>
            </a:r>
            <a:r>
              <a:rPr lang="nl-NL" dirty="0" err="1"/>
              <a:t>nogsteeds</a:t>
            </a:r>
            <a:r>
              <a:rPr lang="nl-NL" dirty="0"/>
              <a:t> geldig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Nieuwe functie op een String, .</a:t>
            </a:r>
            <a:r>
              <a:rPr lang="nl-NL" dirty="0" err="1"/>
              <a:t>formatted</a:t>
            </a:r>
            <a:r>
              <a:rPr lang="nl-NL" dirty="0"/>
              <a:t>(</a:t>
            </a:r>
            <a:r>
              <a:rPr lang="nl-NL" dirty="0" err="1"/>
              <a:t>params</a:t>
            </a:r>
            <a:r>
              <a:rPr lang="nl-NL" dirty="0"/>
              <a:t>) om de String/</a:t>
            </a:r>
            <a:r>
              <a:rPr lang="nl-NL" dirty="0" err="1"/>
              <a:t>textblock</a:t>
            </a:r>
            <a:r>
              <a:rPr lang="nl-NL" dirty="0"/>
              <a:t> direct te formatteren i.p.v. String .format(string, </a:t>
            </a:r>
            <a:r>
              <a:rPr lang="nl-NL" dirty="0" err="1"/>
              <a:t>params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38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Vroeger: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Begin en eindig met een enkele 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Enters moet je aangeven met een \n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Indentatie</a:t>
            </a:r>
            <a:r>
              <a:rPr lang="nl-NL" dirty="0"/>
              <a:t> halverwege je tekst of als je meerdere regels gebruikt aan het eind van de vorige regel of het begin van de nieuwe regel een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(Click)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Nu: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Begin en eindig met drie 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Doe gerust een extra enter (blanco regel)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Indentatie</a:t>
            </a:r>
            <a:r>
              <a:rPr lang="nl-NL" dirty="0"/>
              <a:t> wordt gerekend vanaf eerste non-</a:t>
            </a:r>
            <a:r>
              <a:rPr lang="nl-NL" dirty="0" err="1"/>
              <a:t>whitespace</a:t>
            </a:r>
            <a:r>
              <a:rPr lang="nl-NL" dirty="0"/>
              <a:t> op alle regels (</a:t>
            </a:r>
            <a:r>
              <a:rPr lang="nl-NL"/>
              <a:t>de verticale lijn)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49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483643-FC61-2242-8991-5873D2ADB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9733280" cy="1846305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C3547F-0D88-7B4B-99C6-EDBFC1320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9813" y="3818576"/>
            <a:ext cx="5056187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8988A0A-D994-9B42-A651-5B117F732E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1925" y="675712"/>
            <a:ext cx="193454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849FEBA-65F9-2344-B641-0C16E5173940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DD3DFC-DD54-604F-973A-27D11CCB6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BD9EA9F-C781-1D43-A184-EBBBBBAB3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B65DAE-20EA-3C45-B67E-60A0645A1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D9FF3E9-3F9B-0846-AA07-78DD97E32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5466085-51EC-C34F-9FFE-8AA0EF8189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E38DE260-EEB5-4646-9FFC-96B5195221B9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078D36C-04D8-3C4A-8FB8-29A142BD43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C970269-43D9-2147-A518-FE655BA5C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6788DB-E3DA-0A4C-BCF6-5EC7D685E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26CAD193-48AB-8249-9B76-06E30E48C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afbeelding 3">
            <a:extLst>
              <a:ext uri="{FF2B5EF4-FFF2-40B4-BE49-F238E27FC236}">
                <a16:creationId xmlns:a16="http://schemas.microsoft.com/office/drawing/2014/main" id="{15CA142E-FDCA-B840-A393-918EC56032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023938"/>
            <a:ext cx="6096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96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82FF895-74FE-A24A-9CC5-373480B1397F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67330D0-37A9-EE4C-A9E4-2F3829F50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20467A4-B41D-6D47-A820-F6E785AAF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0149F44-EFAC-3F47-A5F3-DE02567F7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inhoud 8">
            <a:extLst>
              <a:ext uri="{FF2B5EF4-FFF2-40B4-BE49-F238E27FC236}">
                <a16:creationId xmlns:a16="http://schemas.microsoft.com/office/drawing/2014/main" id="{342727BC-AE9B-A745-992E-0760B3ADF4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837277"/>
            <a:ext cx="4709160" cy="385095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l-NL" dirty="0"/>
              <a:t>Click image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</a:t>
            </a:r>
          </a:p>
        </p:txBody>
      </p:sp>
      <p:sp>
        <p:nvSpPr>
          <p:cNvPr id="19" name="Tijdelijke aanduiding voor inhoud 8">
            <a:extLst>
              <a:ext uri="{FF2B5EF4-FFF2-40B4-BE49-F238E27FC236}">
                <a16:creationId xmlns:a16="http://schemas.microsoft.com/office/drawing/2014/main" id="{F336397D-CC56-BC45-9200-174A11415E1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41720" y="1837277"/>
            <a:ext cx="4709160" cy="385095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l-NL" dirty="0"/>
              <a:t>Click image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171CE6C6-D6AD-E446-9530-824CAD5B89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44D7D7-0A09-2944-BC89-1A27A69926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94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9AD2D1-D5E5-EB42-A9EA-3319C412F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7150" y="3821113"/>
            <a:ext cx="2166938" cy="2166937"/>
          </a:xfrm>
          <a:solidFill>
            <a:srgbClr val="0F596E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D60F2F37-80EB-6947-AC4C-1F659B336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3440" y="3821113"/>
            <a:ext cx="2166938" cy="2166937"/>
          </a:xfrm>
          <a:solidFill>
            <a:srgbClr val="EB6012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4DB4AFE-6EC2-7F43-AB0D-C5786DEC7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9730" y="3821113"/>
            <a:ext cx="2166938" cy="2166937"/>
          </a:xfrm>
          <a:solidFill>
            <a:srgbClr val="616160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BBD5C34C-19E0-264F-A5F9-1586A4F2D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6020" y="3821113"/>
            <a:ext cx="2166938" cy="2166937"/>
          </a:xfrm>
          <a:solidFill>
            <a:srgbClr val="0097B1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1F7D033-508D-C049-8D93-7DD93C63E4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A1F420C-1268-4240-9CB7-26D5FD77EC6D}"/>
              </a:ext>
            </a:extLst>
          </p:cNvPr>
          <p:cNvSpPr/>
          <p:nvPr userDrawn="1"/>
        </p:nvSpPr>
        <p:spPr>
          <a:xfrm>
            <a:off x="11389360" y="172720"/>
            <a:ext cx="61976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22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E5EDEEC-E952-734C-9156-2C609AE14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6161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913986-1475-4A4A-ABCF-6FAF4EFDE90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01102" y="1443057"/>
            <a:ext cx="4006692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97CC491F-12DC-FC42-AB78-A82D457E83F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8200" y="1443057"/>
            <a:ext cx="1760145" cy="7445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60pt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74489CF-5DD0-0645-84C5-123D45C65BD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8200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38B965B5-E287-ED48-9324-8798A32AFE5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070287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097B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2603D593-704F-8C47-90E7-5945FEA96F5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070287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95FD54DD-2326-2D4A-A0E9-D5A9FE61B3F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BB20FBF6-AAEB-AF45-881C-AC8EDC415B6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38200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F81A2B7D-41E0-124A-8184-78D100D7CA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070287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E5DD7CDC-4FBD-9047-B0B8-D897C3EA4EF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070287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277AA48A-56BF-C249-92C4-F6479C278D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02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6FD1A7B5-F19F-EA49-905A-2CE479AA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99" y="1443057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EC629BD-A209-6A4A-8453-BEA4CAA16C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B9022152-4543-B04A-B451-63D7EC0405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4782493" cy="19098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3D8E95EE-D34B-EB45-BA03-59FEE0B263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85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ICT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, gebouw, groen, stad&#10;&#10;Automatisch gegenereerde beschrijving">
            <a:extLst>
              <a:ext uri="{FF2B5EF4-FFF2-40B4-BE49-F238E27FC236}">
                <a16:creationId xmlns:a16="http://schemas.microsoft.com/office/drawing/2014/main" id="{3E5AADC8-6A29-1547-A532-485033531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7245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4599642"/>
            <a:ext cx="9733280" cy="115379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br>
              <a:rPr lang="nl-NL" dirty="0"/>
            </a:b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9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3">
            <a:extLst>
              <a:ext uri="{FF2B5EF4-FFF2-40B4-BE49-F238E27FC236}">
                <a16:creationId xmlns:a16="http://schemas.microsoft.com/office/drawing/2014/main" id="{6B4FB1CA-0245-444F-824E-7FC15FAD0C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5280" y="227158"/>
            <a:ext cx="1445867" cy="55100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03FFC1D3-6B0A-D941-9CFC-8B91187F4D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355783"/>
            <a:ext cx="12192000" cy="1654175"/>
          </a:xfrm>
          <a:solidFill>
            <a:srgbClr val="0F596E">
              <a:alpha val="90000"/>
            </a:srgbClr>
          </a:solidFill>
        </p:spPr>
        <p:txBody>
          <a:bodyPr lIns="1007999" tIns="36000" bIns="0" anchor="ctr" anchorCtr="0"/>
          <a:lstStyle>
            <a:lvl1pPr marL="0" indent="0">
              <a:lnSpc>
                <a:spcPct val="75000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endParaRPr lang="nl-NL" dirty="0"/>
          </a:p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48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5" y="1836347"/>
            <a:ext cx="9269119" cy="183725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0F596E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9C135B13-BA3D-B346-89C0-60D594773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F596E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94CB4D3-4EF0-914C-97A7-31D690D38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1925" y="675712"/>
            <a:ext cx="1934548" cy="7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3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ud of what we achie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oceaanbodem&#10;&#10;Automatisch gegenereerde beschrijving">
            <a:extLst>
              <a:ext uri="{FF2B5EF4-FFF2-40B4-BE49-F238E27FC236}">
                <a16:creationId xmlns:a16="http://schemas.microsoft.com/office/drawing/2014/main" id="{ABC6C29E-6A02-964F-9462-ECC961E16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84400"/>
            <a:ext cx="12192000" cy="467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/>
            </a:lvl1pPr>
          </a:lstStyle>
          <a:p>
            <a:r>
              <a:rPr lang="nl-NL" dirty="0" err="1"/>
              <a:t>Proud</a:t>
            </a:r>
            <a:r>
              <a:rPr lang="nl-NL" dirty="0"/>
              <a:t> of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achieved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1A261-AA3F-F44C-958B-A10E16C746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3866" y="325860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DC90B1E-0C09-6644-972C-3D708CECCC9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03866" y="5558184"/>
            <a:ext cx="3794472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4CF5696-70AC-1941-BDC8-427554E5447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9124825" y="3448726"/>
            <a:ext cx="3067175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1E724A1-3AA2-E641-A072-E4DFEC8DAF9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124825" y="2703073"/>
            <a:ext cx="3067175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41C7F999-7C0F-764E-931E-70A0098B329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24825" y="4377964"/>
            <a:ext cx="3067175" cy="5561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B349F3F-837D-374E-950A-FB134FE12A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03867" y="3708008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521536B7-88EC-494C-AAFF-296FB9F6AA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3866" y="5998535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BEA4601-91E3-DF47-9ADB-CF016279CA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04674" y="3201014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D127724B-DE11-EB44-89B2-4D8FD9F3771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04674" y="4205949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CFB16D73-35B4-6D4B-A769-236885D44E4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204674" y="5283311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F326D77B-C084-CC44-83A6-786529732F2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04674" y="6034748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003866" y="2684457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CE5D9D15-1FAE-364C-9081-A528F930C96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03866" y="500214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B2BFAF35-B7C6-3640-9C6B-79D63628ED2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204674" y="2684457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CA0B2C43-3243-0245-A6C4-03ED82FA71F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204674" y="4458936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60773F2C-4515-A24C-9E06-5867E0BCB35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204674" y="5572512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B7FC95EC-3966-3548-8374-6D8A8FA42F68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24825" y="2974168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6DAAB097-C9FE-9C4D-89C3-17399D8E331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24825" y="4938770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11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is ICT Group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0455640-85B2-BA41-A85E-EECAD7182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6929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20" y="2500115"/>
            <a:ext cx="4681711" cy="1564891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>
                <a:solidFill>
                  <a:srgbClr val="F3F3F3"/>
                </a:solidFill>
              </a:defRPr>
            </a:lvl1pPr>
          </a:lstStyle>
          <a:p>
            <a:r>
              <a:rPr lang="nl-NL" dirty="0" err="1"/>
              <a:t>This</a:t>
            </a:r>
            <a:r>
              <a:rPr lang="nl-NL" dirty="0"/>
              <a:t> is</a:t>
            </a:r>
            <a:br>
              <a:rPr lang="nl-NL" dirty="0"/>
            </a:br>
            <a:r>
              <a:rPr lang="nl-NL" dirty="0"/>
              <a:t>ICT Group!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88452" y="1049534"/>
            <a:ext cx="4644428" cy="4518347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200000"/>
              </a:lnSpc>
              <a:buNone/>
              <a:defRPr sz="28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28pt </a:t>
            </a:r>
            <a:r>
              <a:rPr lang="nl-NL" dirty="0" err="1"/>
              <a:t>regular</a:t>
            </a:r>
            <a:r>
              <a:rPr lang="nl-NL" dirty="0"/>
              <a:t> / </a:t>
            </a:r>
            <a:r>
              <a:rPr lang="nl-NL" dirty="0" err="1"/>
              <a:t>bold</a:t>
            </a:r>
            <a:endParaRPr lang="nl-NL" dirty="0"/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6616290-1539-0E41-8A8A-A68DF832D6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6227997" y="3158174"/>
            <a:ext cx="541651" cy="54165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D3FD8C7-5C28-D042-8D86-D202DCA89D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0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Bra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78639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brands</a:t>
            </a:r>
            <a:endParaRPr lang="nl-NL" dirty="0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091240F-2EE5-C147-AD9C-C3A032C0AFC7}"/>
              </a:ext>
            </a:extLst>
          </p:cNvPr>
          <p:cNvCxnSpPr>
            <a:cxnSpLocks/>
          </p:cNvCxnSpPr>
          <p:nvPr userDrawn="1"/>
        </p:nvCxnSpPr>
        <p:spPr>
          <a:xfrm>
            <a:off x="574627" y="1465271"/>
            <a:ext cx="110427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4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4E258-F04D-E44E-BD40-7E567E0ED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356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sheet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70DF6D-F8D0-C34B-85F8-86E356F36D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pagina - petrol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569BDEC6-D6CA-C944-8884-6A162BCFA506}"/>
              </a:ext>
            </a:extLst>
          </p:cNvPr>
          <p:cNvSpPr/>
          <p:nvPr userDrawn="1"/>
        </p:nvSpPr>
        <p:spPr>
          <a:xfrm>
            <a:off x="0" y="1611517"/>
            <a:ext cx="12192000" cy="4562945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058" y="1873728"/>
            <a:ext cx="5857592" cy="3906000"/>
          </a:xfrm>
        </p:spPr>
        <p:txBody>
          <a:bodyPr lIns="0" tIns="0" rIns="0" bIns="0"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8250CC-35E7-1740-8C91-6B23D6CE0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CFE546-89BA-904E-BC15-605B918833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729A2B5-F88E-CE4E-A4D2-0B4E2089784B}"/>
              </a:ext>
            </a:extLst>
          </p:cNvPr>
          <p:cNvSpPr/>
          <p:nvPr userDrawn="1"/>
        </p:nvSpPr>
        <p:spPr>
          <a:xfrm>
            <a:off x="0" y="0"/>
            <a:ext cx="12192000" cy="932507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136241-BEB7-6B42-9421-D4CBFF952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1"/>
            <a:ext cx="10515600" cy="986757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5"/>
            <a:ext cx="10515600" cy="4351338"/>
          </a:xfrm>
        </p:spPr>
        <p:txBody>
          <a:bodyPr/>
          <a:lstStyle>
            <a:lvl1pPr marL="539750" indent="-530225">
              <a:lnSpc>
                <a:spcPct val="250000"/>
              </a:lnSpc>
              <a:buSzPct val="120000"/>
              <a:tabLst/>
              <a:defRPr sz="1800"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9F3A05-A7C2-7A4A-ACFB-128DA18F7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BA0CC78-5B1D-B74A-BA16-49AACF58D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1D9626B-8B72-C149-B854-C3D8A26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36E071-38CF-FE4D-A495-8E3B4C0C3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A12B4E-DB9A-004D-B28E-FB163B2CB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DB5E-39C7-264C-8A26-E97BA5DD03CB}" type="datetimeFigureOut">
              <a:rPr lang="nl-NL" smtClean="0"/>
              <a:t>8-4-2021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77C6EF-9A60-0A44-A8B9-AD7E5690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81F60-2B9C-8348-8A82-67EC0E4EE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AD54-B3A8-6D47-86F8-5FE82CDF0F54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25A994E-751F-704A-99D6-CD29A1EF629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66" r:id="rId10"/>
    <p:sldLayoutId id="2147483650" r:id="rId11"/>
    <p:sldLayoutId id="2147483676" r:id="rId12"/>
    <p:sldLayoutId id="2147483678" r:id="rId13"/>
    <p:sldLayoutId id="2147483667" r:id="rId14"/>
    <p:sldLayoutId id="2147483677" r:id="rId15"/>
    <p:sldLayoutId id="2147483672" r:id="rId16"/>
    <p:sldLayoutId id="2147483673" r:id="rId17"/>
    <p:sldLayoutId id="2147483668" r:id="rId18"/>
    <p:sldLayoutId id="2147483671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596E"/>
          </a:solidFill>
          <a:latin typeface="+mn-lt"/>
          <a:ea typeface="+mj-ea"/>
          <a:cs typeface="+mj-cs"/>
        </a:defRPr>
      </a:lvl1pPr>
    </p:titleStyle>
    <p:bodyStyle>
      <a:lvl1pPr marL="365125" indent="-3556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24"/>
        </a:buBlip>
        <a:tabLst/>
        <a:defRPr sz="2800" kern="1200">
          <a:solidFill>
            <a:srgbClr val="0F596E"/>
          </a:solidFill>
          <a:latin typeface="+mn-lt"/>
          <a:ea typeface="+mn-ea"/>
          <a:cs typeface="+mn-cs"/>
        </a:defRPr>
      </a:lvl1pPr>
      <a:lvl2pPr marL="801688" indent="-376238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2400" kern="1200">
          <a:solidFill>
            <a:srgbClr val="0F596E"/>
          </a:solidFill>
          <a:latin typeface="+mn-lt"/>
          <a:ea typeface="+mn-ea"/>
          <a:cs typeface="+mn-cs"/>
        </a:defRPr>
      </a:lvl2pPr>
      <a:lvl3pPr marL="1249363" indent="-334963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2000" kern="1200">
          <a:solidFill>
            <a:srgbClr val="0F596E"/>
          </a:solidFill>
          <a:latin typeface="+mn-lt"/>
          <a:ea typeface="+mn-ea"/>
          <a:cs typeface="+mn-cs"/>
        </a:defRPr>
      </a:lvl3pPr>
      <a:lvl4pPr marL="1644650" indent="-273050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4pPr>
      <a:lvl5pPr marL="2092325" indent="-263525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mailto:java@intraffic.n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2E2FA-A627-4643-8E4C-E4F3FE165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Java-vakgroep</a:t>
            </a:r>
            <a:br>
              <a:rPr lang="nl-NL" dirty="0"/>
            </a:br>
            <a:r>
              <a:rPr lang="nl-NL" b="1" dirty="0">
                <a:solidFill>
                  <a:srgbClr val="EB6012"/>
                </a:solidFill>
              </a:rPr>
              <a:t>Workshop Java 12 t/m 17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838B6B-5B52-1A48-A3DF-F8AD95C29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26-04-2021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D5AFE23E-5EC6-6E4D-9A3C-3A2D4E3DCEFF}"/>
              </a:ext>
            </a:extLst>
          </p:cNvPr>
          <p:cNvCxnSpPr>
            <a:cxnSpLocks/>
          </p:cNvCxnSpPr>
          <p:nvPr/>
        </p:nvCxnSpPr>
        <p:spPr>
          <a:xfrm>
            <a:off x="714756" y="2069432"/>
            <a:ext cx="0" cy="2416926"/>
          </a:xfrm>
          <a:prstGeom prst="line">
            <a:avLst/>
          </a:prstGeom>
          <a:ln w="12700">
            <a:solidFill>
              <a:srgbClr val="0F59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1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091E-39CB-4BD7-9185-EA05BCE67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145"/>
            <a:ext cx="10515600" cy="48978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/>
              <a:t>Handig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grote</a:t>
            </a:r>
            <a:r>
              <a:rPr lang="en-US" sz="2400" dirty="0"/>
              <a:t> </a:t>
            </a:r>
            <a:r>
              <a:rPr lang="en-US" sz="2400" dirty="0" err="1"/>
              <a:t>teksten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Minder escapes </a:t>
            </a:r>
            <a:r>
              <a:rPr lang="en-US" sz="2400" dirty="0" err="1"/>
              <a:t>nodig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dirty="0"/>
              <a:t>\n of \"</a:t>
            </a:r>
          </a:p>
          <a:p>
            <a:pPr>
              <a:lnSpc>
                <a:spcPct val="110000"/>
              </a:lnSpc>
            </a:pPr>
            <a:r>
              <a:rPr lang="en-US" sz="2400" dirty="0" err="1"/>
              <a:t>Indentatie</a:t>
            </a:r>
            <a:r>
              <a:rPr lang="en-US" sz="2400" dirty="0"/>
              <a:t> van code </a:t>
            </a:r>
            <a:r>
              <a:rPr lang="en-US" sz="2400" dirty="0" err="1"/>
              <a:t>en</a:t>
            </a:r>
            <a:r>
              <a:rPr lang="en-US" sz="2400" dirty="0"/>
              <a:t> text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Wat </a:t>
            </a:r>
            <a:r>
              <a:rPr lang="en-US" sz="2400" dirty="0" err="1"/>
              <a:t>nog</a:t>
            </a:r>
            <a:r>
              <a:rPr lang="en-US" sz="2400" dirty="0"/>
              <a:t> </a:t>
            </a:r>
            <a:r>
              <a:rPr lang="en-US" sz="2400" dirty="0" err="1"/>
              <a:t>meer</a:t>
            </a:r>
            <a:r>
              <a:rPr lang="en-US" sz="2400" dirty="0"/>
              <a:t> om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weten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dirty="0" err="1"/>
              <a:t>Altijd</a:t>
            </a:r>
            <a:r>
              <a:rPr lang="en-US" dirty="0"/>
              <a:t> \n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\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regel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\s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regel</a:t>
            </a:r>
          </a:p>
          <a:p>
            <a:pPr lvl="1">
              <a:lnSpc>
                <a:spcPct val="110000"/>
              </a:lnSpc>
            </a:pPr>
            <a:r>
              <a:rPr lang="nl-NL" dirty="0"/>
              <a:t>.</a:t>
            </a:r>
            <a:r>
              <a:rPr lang="nl-NL" dirty="0" err="1"/>
              <a:t>formatted</a:t>
            </a:r>
            <a:r>
              <a:rPr lang="nl-NL" dirty="0"/>
              <a:t>(</a:t>
            </a:r>
            <a:r>
              <a:rPr lang="nl-NL" dirty="0" err="1"/>
              <a:t>params</a:t>
            </a:r>
            <a:r>
              <a:rPr lang="nl-NL" dirty="0"/>
              <a:t>)</a:t>
            </a:r>
          </a:p>
          <a:p>
            <a:pPr>
              <a:lnSpc>
                <a:spcPct val="11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40367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</a:t>
            </a:r>
            <a:r>
              <a:rPr lang="en-US" dirty="0" err="1">
                <a:solidFill>
                  <a:srgbClr val="EB6012"/>
                </a:solidFill>
              </a:rPr>
              <a:t>voorbeeld</a:t>
            </a:r>
            <a:endParaRPr lang="nl-NL" dirty="0">
              <a:solidFill>
                <a:srgbClr val="EB6012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3DE913-74AD-4E48-9A53-4006D2F494FC}"/>
              </a:ext>
            </a:extLst>
          </p:cNvPr>
          <p:cNvGrpSpPr/>
          <p:nvPr/>
        </p:nvGrpSpPr>
        <p:grpSpPr>
          <a:xfrm>
            <a:off x="696442" y="3994427"/>
            <a:ext cx="11390453" cy="2585323"/>
            <a:chOff x="838200" y="1673393"/>
            <a:chExt cx="10941408" cy="25853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58FA1D-3415-426B-8D9C-AFA0DAE39383}"/>
                </a:ext>
              </a:extLst>
            </p:cNvPr>
            <p:cNvSpPr txBox="1"/>
            <p:nvPr/>
          </p:nvSpPr>
          <p:spPr>
            <a:xfrm>
              <a:off x="838200" y="1673393"/>
              <a:ext cx="10941408" cy="2585323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public String </a:t>
              </a:r>
              <a:r>
                <a:rPr lang="en-US" dirty="0" err="1">
                  <a:solidFill>
                    <a:srgbClr val="0097B1"/>
                  </a:solidFill>
                  <a:latin typeface="Consolas" panose="020B0609020204030204" pitchFamily="49" charset="0"/>
                </a:rPr>
                <a:t>getBlockOfHtml</a:t>
              </a:r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return """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&lt;html&gt;</a:t>
              </a:r>
            </a:p>
            <a:p>
              <a:endParaRPr lang="en-US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&lt;body&gt;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    &lt;span&gt;example text&lt;/span&gt;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&lt;/body&gt;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&lt;/html&gt;""";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}</a:t>
              </a:r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4D90487-1B0B-49B6-9326-0AB52DDB253C}"/>
                </a:ext>
              </a:extLst>
            </p:cNvPr>
            <p:cNvSpPr/>
            <p:nvPr/>
          </p:nvSpPr>
          <p:spPr>
            <a:xfrm>
              <a:off x="1981199" y="1996966"/>
              <a:ext cx="1040525" cy="273269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121B27-4F81-4DB2-A634-02E40642C40E}"/>
                </a:ext>
              </a:extLst>
            </p:cNvPr>
            <p:cNvSpPr/>
            <p:nvPr/>
          </p:nvSpPr>
          <p:spPr>
            <a:xfrm>
              <a:off x="3021724" y="3652345"/>
              <a:ext cx="1040525" cy="273269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940A21-7021-4C6E-A124-4D6A2C57DCA6}"/>
                </a:ext>
              </a:extLst>
            </p:cNvPr>
            <p:cNvSpPr/>
            <p:nvPr/>
          </p:nvSpPr>
          <p:spPr>
            <a:xfrm>
              <a:off x="3021725" y="2251351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6C96C-63BF-4678-A274-09259DC8FE8B}"/>
                </a:ext>
              </a:extLst>
            </p:cNvPr>
            <p:cNvSpPr/>
            <p:nvPr/>
          </p:nvSpPr>
          <p:spPr>
            <a:xfrm>
              <a:off x="2386377" y="3058111"/>
              <a:ext cx="1268860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DB5FB7-061E-44FF-B675-BC88E240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931" y="2464565"/>
              <a:ext cx="0" cy="146104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E0F5E5-38D4-4DB2-BB27-83320ADAA0D6}"/>
                </a:ext>
              </a:extLst>
            </p:cNvPr>
            <p:cNvCxnSpPr>
              <a:cxnSpLocks/>
              <a:stCxn id="7" idx="6"/>
              <a:endCxn id="29" idx="1"/>
            </p:cNvCxnSpPr>
            <p:nvPr/>
          </p:nvCxnSpPr>
          <p:spPr>
            <a:xfrm flipV="1">
              <a:off x="3021724" y="1948934"/>
              <a:ext cx="2670544" cy="18466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B705CF-50B1-4A6F-9F44-98AE4DE19B50}"/>
                </a:ext>
              </a:extLst>
            </p:cNvPr>
            <p:cNvCxnSpPr>
              <a:cxnSpLocks/>
              <a:stCxn id="8" idx="6"/>
              <a:endCxn id="29" idx="1"/>
            </p:cNvCxnSpPr>
            <p:nvPr/>
          </p:nvCxnSpPr>
          <p:spPr>
            <a:xfrm flipV="1">
              <a:off x="4062249" y="1948934"/>
              <a:ext cx="1630019" cy="18400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FF7C2-4D21-42C5-A8AA-8375F2A24998}"/>
                </a:ext>
              </a:extLst>
            </p:cNvPr>
            <p:cNvSpPr txBox="1"/>
            <p:nvPr/>
          </p:nvSpPr>
          <p:spPr>
            <a:xfrm>
              <a:off x="5692268" y="1764268"/>
              <a:ext cx="2432592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6012"/>
                  </a:solidFill>
                </a:rPr>
                <a:t>Begin </a:t>
              </a:r>
              <a:r>
                <a:rPr lang="en-US" dirty="0" err="1">
                  <a:solidFill>
                    <a:srgbClr val="EB6012"/>
                  </a:solidFill>
                </a:rPr>
                <a:t>en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r>
                <a:rPr lang="en-US" dirty="0" err="1">
                  <a:solidFill>
                    <a:srgbClr val="EB6012"/>
                  </a:solidFill>
                </a:rPr>
                <a:t>eindig</a:t>
              </a:r>
              <a:r>
                <a:rPr lang="en-US" dirty="0">
                  <a:solidFill>
                    <a:srgbClr val="EB6012"/>
                  </a:solidFill>
                </a:rPr>
                <a:t> met 3 </a:t>
              </a:r>
              <a:r>
                <a:rPr lang="en-US" dirty="0">
                  <a:solidFill>
                    <a:srgbClr val="EB6012"/>
                  </a:solidFill>
                  <a:latin typeface="Consolas" panose="020B0609020204030204" pitchFamily="49" charset="0"/>
                </a:rPr>
                <a:t>"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DCCB41-D3B7-4ECE-8790-81463C6E86D6}"/>
                </a:ext>
              </a:extLst>
            </p:cNvPr>
            <p:cNvCxnSpPr>
              <a:cxnSpLocks/>
              <a:stCxn id="38" idx="1"/>
              <a:endCxn id="10" idx="6"/>
            </p:cNvCxnSpPr>
            <p:nvPr/>
          </p:nvCxnSpPr>
          <p:spPr>
            <a:xfrm flipH="1">
              <a:off x="3415862" y="2369679"/>
              <a:ext cx="2276403" cy="4345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42FB16-8EAD-4CD5-AC8B-B41FFAE29421}"/>
                </a:ext>
              </a:extLst>
            </p:cNvPr>
            <p:cNvCxnSpPr>
              <a:cxnSpLocks/>
              <a:stCxn id="39" idx="1"/>
              <a:endCxn id="11" idx="6"/>
            </p:cNvCxnSpPr>
            <p:nvPr/>
          </p:nvCxnSpPr>
          <p:spPr>
            <a:xfrm flipH="1">
              <a:off x="3655237" y="2916393"/>
              <a:ext cx="2037027" cy="30350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21EDD5-8027-4CF4-A47D-F5181BBA3C29}"/>
                </a:ext>
              </a:extLst>
            </p:cNvPr>
            <p:cNvSpPr txBox="1"/>
            <p:nvPr/>
          </p:nvSpPr>
          <p:spPr>
            <a:xfrm>
              <a:off x="5692265" y="2185013"/>
              <a:ext cx="3588367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Linebreak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724654-55A7-4B84-A21D-9272276ED28B}"/>
                </a:ext>
              </a:extLst>
            </p:cNvPr>
            <p:cNvSpPr txBox="1"/>
            <p:nvPr/>
          </p:nvSpPr>
          <p:spPr>
            <a:xfrm>
              <a:off x="5692264" y="2731727"/>
              <a:ext cx="3588367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Indentatie</a:t>
              </a:r>
              <a:endParaRPr lang="nl-NL" dirty="0">
                <a:solidFill>
                  <a:srgbClr val="EB6012"/>
                </a:solidFill>
              </a:endParaRPr>
            </a:p>
          </p:txBody>
        </p:sp>
      </p:grp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CA2B43B-1BE6-41CD-94FA-E1B899CB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311914"/>
            <a:ext cx="10313277" cy="50263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Vroeger</a:t>
            </a:r>
            <a:r>
              <a:rPr lang="en-US" dirty="0"/>
              <a:t>”</a:t>
            </a:r>
          </a:p>
          <a:p>
            <a:pPr marL="9525" indent="0">
              <a:buNone/>
            </a:pPr>
            <a:endParaRPr lang="nl-NL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5BE9E34-5E47-40E1-886D-BC3576B0AFBF}"/>
              </a:ext>
            </a:extLst>
          </p:cNvPr>
          <p:cNvSpPr txBox="1">
            <a:spLocks/>
          </p:cNvSpPr>
          <p:nvPr/>
        </p:nvSpPr>
        <p:spPr>
          <a:xfrm>
            <a:off x="696443" y="3492931"/>
            <a:ext cx="10313277" cy="50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</a:t>
            </a:r>
          </a:p>
          <a:p>
            <a:pPr marL="9525" indent="0">
              <a:buFontTx/>
              <a:buNone/>
            </a:pPr>
            <a:endParaRPr lang="nl-NL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549315-AC2A-4B92-89C7-932E35971673}"/>
              </a:ext>
            </a:extLst>
          </p:cNvPr>
          <p:cNvGrpSpPr/>
          <p:nvPr/>
        </p:nvGrpSpPr>
        <p:grpSpPr>
          <a:xfrm>
            <a:off x="696443" y="1812578"/>
            <a:ext cx="11390454" cy="1754326"/>
            <a:chOff x="696443" y="1812578"/>
            <a:chExt cx="11390454" cy="17543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F2D3FA-659F-4C98-B7E5-0E5033CBF7F7}"/>
                </a:ext>
              </a:extLst>
            </p:cNvPr>
            <p:cNvSpPr txBox="1"/>
            <p:nvPr/>
          </p:nvSpPr>
          <p:spPr>
            <a:xfrm>
              <a:off x="696443" y="1812578"/>
              <a:ext cx="11390454" cy="1754326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public String </a:t>
              </a:r>
              <a:r>
                <a:rPr lang="en-US" dirty="0" err="1">
                  <a:solidFill>
                    <a:srgbClr val="0097B1"/>
                  </a:solidFill>
                  <a:latin typeface="Consolas" panose="020B0609020204030204" pitchFamily="49" charset="0"/>
                </a:rPr>
                <a:t>getBlockOfHtml</a:t>
              </a:r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return 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"&lt;html&gt;\n\n    &lt;body&gt;\n        &lt;span&gt;example text&lt;/span&gt;\n    &lt;/body&gt;\n&lt;/html&gt;"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  <a:p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0FA83B-4DFF-4906-8414-4730C1993175}"/>
                </a:ext>
              </a:extLst>
            </p:cNvPr>
            <p:cNvSpPr/>
            <p:nvPr/>
          </p:nvSpPr>
          <p:spPr>
            <a:xfrm>
              <a:off x="4762659" y="2393904"/>
              <a:ext cx="1268860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25B38C-38BE-4E15-ADF1-BB488A357146}"/>
                </a:ext>
              </a:extLst>
            </p:cNvPr>
            <p:cNvSpPr/>
            <p:nvPr/>
          </p:nvSpPr>
          <p:spPr>
            <a:xfrm>
              <a:off x="2862128" y="2384863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B6154F-6E6E-43BE-834C-5FD8472D3B95}"/>
                </a:ext>
              </a:extLst>
            </p:cNvPr>
            <p:cNvSpPr txBox="1"/>
            <p:nvPr/>
          </p:nvSpPr>
          <p:spPr>
            <a:xfrm>
              <a:off x="6184387" y="2757940"/>
              <a:ext cx="1197489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Indentatie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AC240B-D834-4C87-A2A9-326E7DC914A0}"/>
                </a:ext>
              </a:extLst>
            </p:cNvPr>
            <p:cNvSpPr txBox="1"/>
            <p:nvPr/>
          </p:nvSpPr>
          <p:spPr>
            <a:xfrm>
              <a:off x="3855010" y="2789568"/>
              <a:ext cx="1197490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Linebreak</a:t>
              </a:r>
              <a:r>
                <a:rPr lang="en-US" dirty="0"/>
                <a:t> </a:t>
              </a:r>
              <a:endParaRPr lang="nl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6D1A03-0D0B-4E68-9FDA-5D649A18C61C}"/>
                </a:ext>
              </a:extLst>
            </p:cNvPr>
            <p:cNvCxnSpPr>
              <a:cxnSpLocks/>
              <a:stCxn id="50" idx="1"/>
              <a:endCxn id="21" idx="5"/>
            </p:cNvCxnSpPr>
            <p:nvPr/>
          </p:nvCxnSpPr>
          <p:spPr>
            <a:xfrm flipH="1" flipV="1">
              <a:off x="3198545" y="2661050"/>
              <a:ext cx="656465" cy="31318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695A48-12F4-4AA9-9EA8-82BAAD89E667}"/>
                </a:ext>
              </a:extLst>
            </p:cNvPr>
            <p:cNvCxnSpPr>
              <a:cxnSpLocks/>
              <a:stCxn id="49" idx="1"/>
              <a:endCxn id="19" idx="5"/>
            </p:cNvCxnSpPr>
            <p:nvPr/>
          </p:nvCxnSpPr>
          <p:spPr>
            <a:xfrm flipH="1" flipV="1">
              <a:off x="5845699" y="2670091"/>
              <a:ext cx="338688" cy="27251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0D8C64-E8A9-4538-BA72-E9D014066AD2}"/>
                </a:ext>
              </a:extLst>
            </p:cNvPr>
            <p:cNvSpPr/>
            <p:nvPr/>
          </p:nvSpPr>
          <p:spPr>
            <a:xfrm>
              <a:off x="1886351" y="2368190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9481A14-506F-4389-B6FA-1B249693FD0C}"/>
                </a:ext>
              </a:extLst>
            </p:cNvPr>
            <p:cNvSpPr/>
            <p:nvPr/>
          </p:nvSpPr>
          <p:spPr>
            <a:xfrm>
              <a:off x="11689243" y="2392807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7660378-2F93-4849-B6AC-DD01EB7BB5E9}"/>
                </a:ext>
              </a:extLst>
            </p:cNvPr>
            <p:cNvSpPr txBox="1"/>
            <p:nvPr/>
          </p:nvSpPr>
          <p:spPr>
            <a:xfrm>
              <a:off x="4184716" y="3130945"/>
              <a:ext cx="2436584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6012"/>
                  </a:solidFill>
                </a:rPr>
                <a:t>Begin </a:t>
              </a:r>
              <a:r>
                <a:rPr lang="en-US" dirty="0" err="1">
                  <a:solidFill>
                    <a:srgbClr val="EB6012"/>
                  </a:solidFill>
                </a:rPr>
                <a:t>en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r>
                <a:rPr lang="en-US" dirty="0" err="1">
                  <a:solidFill>
                    <a:srgbClr val="EB6012"/>
                  </a:solidFill>
                </a:rPr>
                <a:t>eindig</a:t>
              </a:r>
              <a:r>
                <a:rPr lang="en-US" dirty="0">
                  <a:solidFill>
                    <a:srgbClr val="EB6012"/>
                  </a:solidFill>
                </a:rPr>
                <a:t> met 1 "</a:t>
              </a:r>
              <a:r>
                <a:rPr lang="en-US" dirty="0"/>
                <a:t> </a:t>
              </a:r>
              <a:endParaRPr lang="nl-NL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105ED5-033E-4667-9C02-0691FE7FA8B6}"/>
                </a:ext>
              </a:extLst>
            </p:cNvPr>
            <p:cNvCxnSpPr>
              <a:cxnSpLocks/>
              <a:stCxn id="77" idx="1"/>
              <a:endCxn id="75" idx="4"/>
            </p:cNvCxnSpPr>
            <p:nvPr/>
          </p:nvCxnSpPr>
          <p:spPr>
            <a:xfrm flipH="1" flipV="1">
              <a:off x="2083420" y="2691763"/>
              <a:ext cx="2101296" cy="62384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CE7934-BCF2-4CC7-A3D9-3D3BD44539A9}"/>
                </a:ext>
              </a:extLst>
            </p:cNvPr>
            <p:cNvCxnSpPr>
              <a:cxnSpLocks/>
              <a:stCxn id="77" idx="3"/>
              <a:endCxn id="76" idx="3"/>
            </p:cNvCxnSpPr>
            <p:nvPr/>
          </p:nvCxnSpPr>
          <p:spPr>
            <a:xfrm flipV="1">
              <a:off x="6621300" y="2668994"/>
              <a:ext cx="5125663" cy="6466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3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405-0A9D-498C-93D0-FFFF070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Warnings</a:t>
            </a:r>
            <a:r>
              <a:rPr lang="nl-NL" sz="3200" b="1" dirty="0"/>
              <a:t> </a:t>
            </a:r>
            <a:r>
              <a:rPr lang="nl-NL" sz="3200" b="1" dirty="0" err="1"/>
              <a:t>for</a:t>
            </a:r>
            <a:r>
              <a:rPr lang="nl-NL" sz="3200" b="1" dirty="0"/>
              <a:t> Value-</a:t>
            </a:r>
            <a:r>
              <a:rPr lang="nl-NL" sz="3200" b="1" dirty="0" err="1"/>
              <a:t>Based</a:t>
            </a:r>
            <a:r>
              <a:rPr lang="nl-NL" sz="3200" b="1" dirty="0"/>
              <a:t> Classes </a:t>
            </a:r>
            <a:r>
              <a:rPr lang="nl-NL" sz="3200" b="1" dirty="0">
                <a:solidFill>
                  <a:srgbClr val="EB6012"/>
                </a:solidFill>
              </a:rPr>
              <a:t>waarom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5A0-F33C-4CC5-A470-9751948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indent="0">
              <a:buNone/>
            </a:pPr>
            <a:r>
              <a:rPr lang="nl-NL" sz="2400" dirty="0" err="1"/>
              <a:t>Valhalla</a:t>
            </a:r>
            <a:r>
              <a:rPr lang="nl-NL" sz="2400" dirty="0"/>
              <a:t> project</a:t>
            </a:r>
          </a:p>
          <a:p>
            <a:r>
              <a:rPr lang="nl-NL" sz="2400" dirty="0"/>
              <a:t>Verbeteringen in de vorm van primitieve classes</a:t>
            </a:r>
          </a:p>
          <a:p>
            <a:r>
              <a:rPr lang="nl-NL" sz="2400" dirty="0"/>
              <a:t>Makkelijk door het geheugen kopiëren</a:t>
            </a:r>
          </a:p>
          <a:p>
            <a:r>
              <a:rPr lang="nl-NL" sz="2400" dirty="0"/>
              <a:t>Identity-free</a:t>
            </a:r>
          </a:p>
          <a:p>
            <a:pPr lvl="1"/>
            <a:r>
              <a:rPr lang="nl-NL" sz="2400" dirty="0"/>
              <a:t>Gebaseerd op hun waarde</a:t>
            </a:r>
          </a:p>
          <a:p>
            <a:pPr lvl="1"/>
            <a:r>
              <a:rPr lang="nl-NL" sz="2400" dirty="0"/>
              <a:t>Niet op object referentie</a:t>
            </a:r>
          </a:p>
          <a:p>
            <a:r>
              <a:rPr lang="nl-NL" sz="2400" dirty="0"/>
              <a:t>Geen </a:t>
            </a:r>
            <a:r>
              <a:rPr lang="nl-NL" sz="2400" dirty="0" err="1"/>
              <a:t>constructor</a:t>
            </a:r>
            <a:endParaRPr lang="nl-NL" sz="2400" dirty="0"/>
          </a:p>
          <a:p>
            <a:r>
              <a:rPr lang="nl-NL" sz="2400" dirty="0"/>
              <a:t>Vergelijking o.b.v. ==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ABD9F9-A124-4EFD-981A-86984C12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11" y="2518365"/>
            <a:ext cx="3339335" cy="29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405-0A9D-498C-93D0-FFFF070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Warnings</a:t>
            </a:r>
            <a:r>
              <a:rPr lang="nl-NL" sz="3200" b="1" dirty="0"/>
              <a:t> </a:t>
            </a:r>
            <a:r>
              <a:rPr lang="nl-NL" sz="3200" b="1" dirty="0" err="1"/>
              <a:t>for</a:t>
            </a:r>
            <a:r>
              <a:rPr lang="nl-NL" sz="3200" b="1" dirty="0"/>
              <a:t> Value-</a:t>
            </a:r>
            <a:r>
              <a:rPr lang="nl-NL" sz="3200" b="1" dirty="0" err="1"/>
              <a:t>Based</a:t>
            </a:r>
            <a:r>
              <a:rPr lang="nl-NL" sz="3200" b="1" dirty="0"/>
              <a:t> Classes </a:t>
            </a:r>
            <a:r>
              <a:rPr lang="nl-NL" sz="3200" b="1" dirty="0">
                <a:solidFill>
                  <a:srgbClr val="EB6012"/>
                </a:solidFill>
              </a:rPr>
              <a:t>wanneer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5A0-F33C-4CC5-A470-9751948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Tijdens het compileren </a:t>
            </a:r>
          </a:p>
          <a:p>
            <a:pPr lvl="1"/>
            <a:r>
              <a:rPr lang="nl-NL" dirty="0"/>
              <a:t>Bij gebruik van een </a:t>
            </a:r>
            <a:r>
              <a:rPr lang="nl-NL" dirty="0" err="1">
                <a:solidFill>
                  <a:srgbClr val="EB6012"/>
                </a:solidFill>
              </a:rPr>
              <a:t>constructor</a:t>
            </a:r>
            <a:endParaRPr lang="nl-NL" dirty="0">
              <a:solidFill>
                <a:srgbClr val="EB6012"/>
              </a:solidFill>
            </a:endParaRPr>
          </a:p>
          <a:p>
            <a:pPr lvl="1"/>
            <a:r>
              <a:rPr lang="nl-NL" dirty="0"/>
              <a:t>Bij gebruik in </a:t>
            </a:r>
            <a:r>
              <a:rPr lang="nl-NL" dirty="0" err="1">
                <a:solidFill>
                  <a:srgbClr val="EB6012"/>
                </a:solidFill>
              </a:rPr>
              <a:t>synchronized</a:t>
            </a:r>
            <a:endParaRPr lang="nl-NL" dirty="0">
              <a:solidFill>
                <a:srgbClr val="EB6012"/>
              </a:solidFill>
            </a:endParaRPr>
          </a:p>
          <a:p>
            <a:r>
              <a:rPr lang="nl-NL" dirty="0"/>
              <a:t>Welke classes:</a:t>
            </a:r>
          </a:p>
          <a:p>
            <a:pPr lvl="1"/>
            <a:r>
              <a:rPr lang="nl-NL" dirty="0" err="1"/>
              <a:t>Wrapper</a:t>
            </a:r>
            <a:r>
              <a:rPr lang="nl-NL" dirty="0"/>
              <a:t> classes in </a:t>
            </a:r>
            <a:r>
              <a:rPr lang="nl-NL" dirty="0" err="1">
                <a:solidFill>
                  <a:srgbClr val="EB6012"/>
                </a:solidFill>
              </a:rPr>
              <a:t>java.lang</a:t>
            </a:r>
            <a:r>
              <a:rPr lang="nl-NL" dirty="0">
                <a:solidFill>
                  <a:srgbClr val="EB6012"/>
                </a:solidFill>
              </a:rPr>
              <a:t>: (Integer, Double, …)</a:t>
            </a:r>
          </a:p>
          <a:p>
            <a:pPr lvl="1"/>
            <a:r>
              <a:rPr lang="nl-NL" dirty="0" err="1"/>
              <a:t>Optional</a:t>
            </a:r>
            <a:r>
              <a:rPr lang="nl-NL" dirty="0"/>
              <a:t> classes: </a:t>
            </a:r>
            <a:r>
              <a:rPr lang="nl-NL" dirty="0" err="1">
                <a:solidFill>
                  <a:srgbClr val="EB6012"/>
                </a:solidFill>
              </a:rPr>
              <a:t>Optional</a:t>
            </a:r>
            <a:r>
              <a:rPr lang="nl-NL" dirty="0">
                <a:solidFill>
                  <a:srgbClr val="EB6012"/>
                </a:solidFill>
              </a:rPr>
              <a:t>, </a:t>
            </a:r>
            <a:r>
              <a:rPr lang="nl-NL" dirty="0" err="1">
                <a:solidFill>
                  <a:srgbClr val="EB6012"/>
                </a:solidFill>
              </a:rPr>
              <a:t>OptionalInt</a:t>
            </a:r>
            <a:r>
              <a:rPr lang="nl-NL" dirty="0">
                <a:solidFill>
                  <a:srgbClr val="EB6012"/>
                </a:solidFill>
              </a:rPr>
              <a:t>, </a:t>
            </a:r>
            <a:r>
              <a:rPr lang="nl-NL" dirty="0" err="1">
                <a:solidFill>
                  <a:srgbClr val="EB6012"/>
                </a:solidFill>
              </a:rPr>
              <a:t>Optional</a:t>
            </a:r>
            <a:r>
              <a:rPr lang="nl-NL" dirty="0">
                <a:solidFill>
                  <a:srgbClr val="EB6012"/>
                </a:solidFill>
              </a:rPr>
              <a:t>…</a:t>
            </a:r>
          </a:p>
          <a:p>
            <a:pPr lvl="1"/>
            <a:r>
              <a:rPr lang="nl-NL" dirty="0"/>
              <a:t>Veel classes in </a:t>
            </a:r>
            <a:r>
              <a:rPr lang="nl-NL" dirty="0" err="1">
                <a:solidFill>
                  <a:srgbClr val="EB6012"/>
                </a:solidFill>
              </a:rPr>
              <a:t>java.time</a:t>
            </a:r>
            <a:r>
              <a:rPr lang="nl-NL" dirty="0">
                <a:solidFill>
                  <a:srgbClr val="EB6012"/>
                </a:solidFill>
              </a:rPr>
              <a:t>: (Instant, </a:t>
            </a:r>
            <a:r>
              <a:rPr lang="nl-NL" dirty="0" err="1">
                <a:solidFill>
                  <a:srgbClr val="EB6012"/>
                </a:solidFill>
              </a:rPr>
              <a:t>LocalDate</a:t>
            </a:r>
            <a:r>
              <a:rPr lang="nl-NL" dirty="0">
                <a:solidFill>
                  <a:srgbClr val="EB6012"/>
                </a:solidFill>
              </a:rPr>
              <a:t>, ….)</a:t>
            </a:r>
          </a:p>
          <a:p>
            <a:r>
              <a:rPr lang="nl-NL" dirty="0"/>
              <a:t>Herkennen aan </a:t>
            </a:r>
            <a:r>
              <a:rPr lang="nl-NL" dirty="0">
                <a:solidFill>
                  <a:srgbClr val="EB6012"/>
                </a:solidFill>
              </a:rPr>
              <a:t>@jdk.internal.ValueBased</a:t>
            </a:r>
          </a:p>
        </p:txBody>
      </p:sp>
    </p:spTree>
    <p:extLst>
      <p:ext uri="{BB962C8B-B14F-4D97-AF65-F5344CB8AC3E}">
        <p14:creationId xmlns:p14="http://schemas.microsoft.com/office/powerpoint/2010/main" val="301669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7D58-94AB-49E8-9802-C77109CC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Pattern</a:t>
            </a:r>
            <a:r>
              <a:rPr lang="nl-NL" sz="3200" b="1" dirty="0"/>
              <a:t> Matching </a:t>
            </a:r>
            <a:r>
              <a:rPr lang="nl-NL" sz="3200" b="1" dirty="0" err="1"/>
              <a:t>for</a:t>
            </a:r>
            <a:r>
              <a:rPr lang="nl-NL" sz="3200" b="1" dirty="0"/>
              <a:t> </a:t>
            </a:r>
            <a:r>
              <a:rPr lang="nl-NL" sz="3200" b="1" dirty="0" err="1">
                <a:solidFill>
                  <a:srgbClr val="EB6012"/>
                </a:solidFill>
              </a:rPr>
              <a:t>instanceof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A7B19-FD1A-4774-9035-59E7F739E487}"/>
              </a:ext>
            </a:extLst>
          </p:cNvPr>
          <p:cNvSpPr/>
          <p:nvPr/>
        </p:nvSpPr>
        <p:spPr>
          <a:xfrm>
            <a:off x="696443" y="2555782"/>
            <a:ext cx="8547248" cy="3293209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Polygon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(Polygon)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shape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polygon! corners: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polygon.getCorners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(Circle)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shape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circle! Radius: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circle.getRadius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 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Rectangle &amp;&amp;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((Rectangle)shape)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isSquare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square rectangle!"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BC3223-45DB-4097-9533-D98797D19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531346"/>
            <a:ext cx="10313277" cy="517792"/>
          </a:xfrm>
        </p:spPr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Vroeger</a:t>
            </a:r>
            <a:r>
              <a:rPr lang="en-US" sz="2400" dirty="0"/>
              <a:t>”</a:t>
            </a:r>
          </a:p>
          <a:p>
            <a:pPr marL="9525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155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7D58-94AB-49E8-9802-C77109CC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Pattern</a:t>
            </a:r>
            <a:r>
              <a:rPr lang="nl-NL" sz="3200" b="1" dirty="0"/>
              <a:t> Matching </a:t>
            </a:r>
            <a:r>
              <a:rPr lang="nl-NL" sz="3200" b="1" dirty="0" err="1"/>
              <a:t>for</a:t>
            </a:r>
            <a:r>
              <a:rPr lang="nl-NL" sz="3200" b="1" dirty="0"/>
              <a:t> </a:t>
            </a:r>
            <a:r>
              <a:rPr lang="nl-NL" sz="3200" b="1" dirty="0" err="1">
                <a:solidFill>
                  <a:srgbClr val="EB6012"/>
                </a:solidFill>
              </a:rPr>
              <a:t>instanceof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FCA27-BAE2-4D6A-B8B6-B58E98DC5DE2}"/>
              </a:ext>
            </a:extLst>
          </p:cNvPr>
          <p:cNvSpPr/>
          <p:nvPr/>
        </p:nvSpPr>
        <p:spPr>
          <a:xfrm>
            <a:off x="696443" y="2555782"/>
            <a:ext cx="8547248" cy="2308324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polygon! corners: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polygon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.getCorners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circle! Radius: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.getRadius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 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Rectangle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rect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&amp;&amp;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rect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.isSquare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square rectangle!"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00A6D8-8B7B-4128-9D62-CEDC50A5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531346"/>
            <a:ext cx="10313277" cy="517792"/>
          </a:xfrm>
        </p:spPr>
        <p:txBody>
          <a:bodyPr>
            <a:normAutofit/>
          </a:bodyPr>
          <a:lstStyle/>
          <a:p>
            <a:r>
              <a:rPr lang="en-US" sz="2400" dirty="0"/>
              <a:t>Nu</a:t>
            </a:r>
          </a:p>
          <a:p>
            <a:pPr marL="9525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8987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70D1-20F8-4BDE-9468-D4C92014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600" dirty="0"/>
              <a:t>Nieuw type: record</a:t>
            </a:r>
          </a:p>
          <a:p>
            <a:pPr lvl="1"/>
            <a:r>
              <a:rPr lang="en-US" sz="1600" dirty="0"/>
              <a:t>implicitly final, and cannot be abstract (</a:t>
            </a:r>
            <a:r>
              <a:rPr lang="en-US" sz="1600" strike="sngStrike" dirty="0"/>
              <a:t>extends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Voorbeelden</a:t>
            </a:r>
            <a:endParaRPr lang="en-US" sz="1600" dirty="0"/>
          </a:p>
          <a:p>
            <a:pPr lvl="1"/>
            <a:r>
              <a:rPr lang="nl-NL" sz="1600" dirty="0"/>
              <a:t>record X(String v){}  -&gt; new X(“Test”);</a:t>
            </a:r>
          </a:p>
          <a:p>
            <a:pPr lvl="1"/>
            <a:r>
              <a:rPr lang="nl-NL" sz="1600" dirty="0"/>
              <a:t>record Y(String v) </a:t>
            </a:r>
            <a:r>
              <a:rPr lang="nl-NL" sz="1600" dirty="0" err="1"/>
              <a:t>implements</a:t>
            </a:r>
            <a:r>
              <a:rPr lang="nl-NL" sz="1600" dirty="0"/>
              <a:t> Z { } -&gt; new Y(“Test”);</a:t>
            </a:r>
          </a:p>
          <a:p>
            <a:r>
              <a:rPr lang="nl-NL" sz="1600" dirty="0"/>
              <a:t>Class methodes</a:t>
            </a:r>
          </a:p>
          <a:p>
            <a:pPr lvl="1"/>
            <a:r>
              <a:rPr lang="nl-NL" sz="1600" dirty="0"/>
              <a:t> .</a:t>
            </a:r>
            <a:r>
              <a:rPr lang="nl-NL" sz="1600" dirty="0" err="1"/>
              <a:t>isRecord</a:t>
            </a:r>
            <a:r>
              <a:rPr lang="nl-NL" sz="1600" dirty="0"/>
              <a:t>(),</a:t>
            </a:r>
          </a:p>
          <a:p>
            <a:pPr lvl="1"/>
            <a:r>
              <a:rPr lang="nl-NL" sz="1600" dirty="0"/>
              <a:t> .</a:t>
            </a:r>
            <a:r>
              <a:rPr lang="nl-NL" sz="1600" dirty="0" err="1"/>
              <a:t>getRecordComponents</a:t>
            </a:r>
            <a:r>
              <a:rPr lang="nl-NL" sz="16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3A780-1399-4607-99F7-E45487F385E5}"/>
              </a:ext>
            </a:extLst>
          </p:cNvPr>
          <p:cNvSpPr txBox="1"/>
          <p:nvPr/>
        </p:nvSpPr>
        <p:spPr>
          <a:xfrm>
            <a:off x="8688421" y="1825625"/>
            <a:ext cx="2665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Simpel data-object</a:t>
            </a:r>
          </a:p>
          <a:p>
            <a:r>
              <a:rPr lang="nl-NL" dirty="0" err="1"/>
              <a:t>immutable</a:t>
            </a:r>
            <a:endParaRPr lang="nl-NL" dirty="0"/>
          </a:p>
          <a:p>
            <a:r>
              <a:rPr lang="nl-NL" dirty="0"/>
              <a:t>Data-</a:t>
            </a:r>
            <a:r>
              <a:rPr lang="nl-NL" dirty="0" err="1"/>
              <a:t>driven</a:t>
            </a:r>
            <a:r>
              <a:rPr lang="nl-NL" dirty="0"/>
              <a:t> methodes</a:t>
            </a:r>
          </a:p>
          <a:p>
            <a:r>
              <a:rPr lang="nl-NL" dirty="0"/>
              <a:t>Minder Boiler-</a:t>
            </a:r>
            <a:r>
              <a:rPr lang="nl-NL" dirty="0" err="1"/>
              <a:t>plate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012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1E664-1C81-4F76-B3FF-77B4ACC7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997" y="1253331"/>
            <a:ext cx="5529549" cy="5413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C6ABFD-E04A-40D7-AD1C-38BC21EA63D7}"/>
              </a:ext>
            </a:extLst>
          </p:cNvPr>
          <p:cNvSpPr/>
          <p:nvPr/>
        </p:nvSpPr>
        <p:spPr>
          <a:xfrm>
            <a:off x="6844032" y="3946792"/>
            <a:ext cx="3379046" cy="280974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Point(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y) { }</a:t>
            </a:r>
            <a:endParaRPr lang="nl-NL" sz="2000" dirty="0">
              <a:solidFill>
                <a:srgbClr val="8F9AA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38E758-1431-49DD-BE1F-D83F74D679B6}"/>
              </a:ext>
            </a:extLst>
          </p:cNvPr>
          <p:cNvSpPr txBox="1">
            <a:spLocks/>
          </p:cNvSpPr>
          <p:nvPr/>
        </p:nvSpPr>
        <p:spPr>
          <a:xfrm>
            <a:off x="6367749" y="1531346"/>
            <a:ext cx="4641971" cy="51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</a:t>
            </a:r>
            <a:r>
              <a:rPr lang="en-US" sz="2400" dirty="0" err="1"/>
              <a:t>Vroeger</a:t>
            </a:r>
            <a:r>
              <a:rPr lang="en-US" sz="2400" dirty="0"/>
              <a:t>”</a:t>
            </a:r>
          </a:p>
          <a:p>
            <a:pPr marL="9525" indent="0">
              <a:buFontTx/>
              <a:buNone/>
            </a:pPr>
            <a:endParaRPr lang="nl-NL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9112BF-CC11-4B05-BF9E-A8A5C58B2386}"/>
              </a:ext>
            </a:extLst>
          </p:cNvPr>
          <p:cNvSpPr txBox="1">
            <a:spLocks/>
          </p:cNvSpPr>
          <p:nvPr/>
        </p:nvSpPr>
        <p:spPr>
          <a:xfrm>
            <a:off x="6844032" y="3429000"/>
            <a:ext cx="4641971" cy="51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</a:t>
            </a:r>
          </a:p>
          <a:p>
            <a:pPr marL="9525" indent="0">
              <a:buFontTx/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11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70D1-20F8-4BDE-9468-D4C92014B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7081"/>
          </a:xfrm>
        </p:spPr>
        <p:txBody>
          <a:bodyPr>
            <a:normAutofit/>
          </a:bodyPr>
          <a:lstStyle/>
          <a:p>
            <a:r>
              <a:rPr lang="en-US" sz="1600" dirty="0"/>
              <a:t>Keywords Interfaces/Classes </a:t>
            </a:r>
          </a:p>
          <a:p>
            <a:pPr lvl="1"/>
            <a:r>
              <a:rPr lang="en-US" sz="1600" dirty="0"/>
              <a:t>Permits</a:t>
            </a:r>
          </a:p>
          <a:p>
            <a:pPr lvl="1"/>
            <a:r>
              <a:rPr lang="en-US" sz="1600" dirty="0"/>
              <a:t>sealed, non-sealed</a:t>
            </a:r>
          </a:p>
          <a:p>
            <a:r>
              <a:rPr lang="en-US" sz="1600" dirty="0" err="1"/>
              <a:t>Voorbeelden</a:t>
            </a:r>
            <a:endParaRPr lang="en-US" sz="1600" dirty="0"/>
          </a:p>
          <a:p>
            <a:pPr lvl="1"/>
            <a:r>
              <a:rPr lang="en-US" sz="1600" dirty="0"/>
              <a:t>sealed interface X permits Y1, Y2 , Y… </a:t>
            </a:r>
          </a:p>
          <a:p>
            <a:pPr lvl="1"/>
            <a:r>
              <a:rPr lang="en-US" sz="1600" dirty="0"/>
              <a:t>sealed class X permits Y1, Y2, Y…</a:t>
            </a:r>
          </a:p>
          <a:p>
            <a:r>
              <a:rPr lang="nl-NL" sz="1600" dirty="0"/>
              <a:t>Class methodes</a:t>
            </a:r>
          </a:p>
          <a:p>
            <a:pPr lvl="1"/>
            <a:r>
              <a:rPr lang="nl-NL" sz="1600" dirty="0"/>
              <a:t>.</a:t>
            </a:r>
            <a:r>
              <a:rPr lang="nl-NL" sz="1600" dirty="0" err="1"/>
              <a:t>getPermittedSubclasses</a:t>
            </a:r>
            <a:r>
              <a:rPr lang="nl-NL" sz="1600" dirty="0"/>
              <a:t>()</a:t>
            </a:r>
          </a:p>
          <a:p>
            <a:pPr lvl="1"/>
            <a:r>
              <a:rPr lang="nl-NL" sz="1600" dirty="0"/>
              <a:t>.</a:t>
            </a:r>
            <a:r>
              <a:rPr lang="nl-NL" sz="1600" dirty="0" err="1"/>
              <a:t>isSealed</a:t>
            </a:r>
            <a:r>
              <a:rPr lang="nl-NL" sz="1600" dirty="0"/>
              <a:t>()</a:t>
            </a:r>
          </a:p>
          <a:p>
            <a:pPr marL="425450" lvl="1" indent="0">
              <a:buNone/>
            </a:pPr>
            <a:endParaRPr lang="nl-NL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CF031-DE5A-4EA3-9BE9-B125FA1E1067}"/>
              </a:ext>
            </a:extLst>
          </p:cNvPr>
          <p:cNvSpPr txBox="1"/>
          <p:nvPr/>
        </p:nvSpPr>
        <p:spPr>
          <a:xfrm>
            <a:off x="8970523" y="1718621"/>
            <a:ext cx="2383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Meer controle</a:t>
            </a:r>
          </a:p>
          <a:p>
            <a:endParaRPr lang="nl-NL" dirty="0"/>
          </a:p>
          <a:p>
            <a:r>
              <a:rPr lang="nl-NL" dirty="0"/>
              <a:t>Toekomst</a:t>
            </a:r>
          </a:p>
          <a:p>
            <a:r>
              <a:rPr lang="nl-NL" dirty="0" err="1"/>
              <a:t>Pattern</a:t>
            </a:r>
            <a:r>
              <a:rPr lang="nl-NL" dirty="0"/>
              <a:t> matching </a:t>
            </a:r>
          </a:p>
        </p:txBody>
      </p:sp>
      <p:pic>
        <p:nvPicPr>
          <p:cNvPr id="4098" name="Picture 2" descr="Authorities wake up to profiteering 15 shops sealed in 12 days | Greater  Kashmir">
            <a:extLst>
              <a:ext uri="{FF2B5EF4-FFF2-40B4-BE49-F238E27FC236}">
                <a16:creationId xmlns:a16="http://schemas.microsoft.com/office/drawing/2014/main" id="{7BAB02EF-25FC-4ED1-A741-74369F36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328470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07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 </a:t>
            </a:r>
            <a:r>
              <a:rPr lang="nl-NL" dirty="0">
                <a:solidFill>
                  <a:srgbClr val="EB6012"/>
                </a:solidFill>
              </a:rPr>
              <a:t>Voorbeeld 1 (class)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3DD4F-2ACF-4EEE-974F-EDB21676CBD3}"/>
              </a:ext>
            </a:extLst>
          </p:cNvPr>
          <p:cNvSpPr/>
          <p:nvPr/>
        </p:nvSpPr>
        <p:spPr>
          <a:xfrm>
            <a:off x="982341" y="1712512"/>
            <a:ext cx="10003305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 sealed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permits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Line, Circle, Rectangle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17A4E-4218-4B02-8A9F-3D6110E4407D}"/>
              </a:ext>
            </a:extLst>
          </p:cNvPr>
          <p:cNvSpPr/>
          <p:nvPr/>
        </p:nvSpPr>
        <p:spPr>
          <a:xfrm>
            <a:off x="6095998" y="3231319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sealed 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D83CC-55C2-42C1-AC2B-320D62AA283C}"/>
              </a:ext>
            </a:extLst>
          </p:cNvPr>
          <p:cNvSpPr/>
          <p:nvPr/>
        </p:nvSpPr>
        <p:spPr>
          <a:xfrm>
            <a:off x="982341" y="3231319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non-sealed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C698C3-14D2-4C5A-BE9A-29578F3A31F1}"/>
              </a:ext>
            </a:extLst>
          </p:cNvPr>
          <p:cNvSpPr/>
          <p:nvPr/>
        </p:nvSpPr>
        <p:spPr>
          <a:xfrm>
            <a:off x="982342" y="4168161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sealed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Square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D8FE3F-6BE6-4BDE-9A1F-92789187005E}"/>
              </a:ext>
            </a:extLst>
          </p:cNvPr>
          <p:cNvSpPr/>
          <p:nvPr/>
        </p:nvSpPr>
        <p:spPr>
          <a:xfrm>
            <a:off x="6095998" y="4168160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</a:t>
            </a:r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758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32EBA-2D7D-794E-8571-C339F144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332F72-9C33-824D-8D04-64EB6B40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4"/>
            <a:ext cx="10515600" cy="4944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nl-NL" b="1" dirty="0">
                <a:solidFill>
                  <a:srgbClr val="0F596E"/>
                </a:solidFill>
              </a:rPr>
              <a:t>Wie zijn wij</a:t>
            </a:r>
          </a:p>
          <a:p>
            <a:pPr>
              <a:lnSpc>
                <a:spcPct val="160000"/>
              </a:lnSpc>
            </a:pPr>
            <a:r>
              <a:rPr lang="nl-NL" b="1" dirty="0" err="1">
                <a:solidFill>
                  <a:srgbClr val="0F596E"/>
                </a:solidFill>
              </a:rPr>
              <a:t>What’s</a:t>
            </a:r>
            <a:r>
              <a:rPr lang="nl-NL" b="1" dirty="0">
                <a:solidFill>
                  <a:srgbClr val="0F596E"/>
                </a:solidFill>
              </a:rPr>
              <a:t> new 12 .. 17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/>
              <a:t>NPE</a:t>
            </a:r>
          </a:p>
          <a:p>
            <a:pPr>
              <a:lnSpc>
                <a:spcPct val="160000"/>
              </a:lnSpc>
            </a:pPr>
            <a:r>
              <a:rPr lang="nl-NL" b="1" dirty="0"/>
              <a:t>Switch </a:t>
            </a:r>
            <a:r>
              <a:rPr lang="nl-NL" b="1" dirty="0" err="1"/>
              <a:t>expressions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 err="1"/>
              <a:t>Textblocks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 err="1"/>
              <a:t>Warnings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Value-</a:t>
            </a:r>
            <a:r>
              <a:rPr lang="nl-NL" b="1" dirty="0" err="1"/>
              <a:t>Based</a:t>
            </a:r>
            <a:r>
              <a:rPr lang="nl-NL" b="1" dirty="0"/>
              <a:t> Classes</a:t>
            </a:r>
          </a:p>
          <a:p>
            <a:pPr>
              <a:lnSpc>
                <a:spcPct val="160000"/>
              </a:lnSpc>
            </a:pPr>
            <a:r>
              <a:rPr lang="nl-NL" b="1" dirty="0" err="1"/>
              <a:t>Pattern</a:t>
            </a:r>
            <a:r>
              <a:rPr lang="nl-NL" b="1" dirty="0"/>
              <a:t> matching </a:t>
            </a:r>
            <a:r>
              <a:rPr lang="nl-NL" b="1" dirty="0" err="1"/>
              <a:t>instanceof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/>
              <a:t>Records</a:t>
            </a:r>
          </a:p>
          <a:p>
            <a:pPr>
              <a:lnSpc>
                <a:spcPct val="160000"/>
              </a:lnSpc>
            </a:pPr>
            <a:r>
              <a:rPr lang="nl-NL" b="1" dirty="0" err="1"/>
              <a:t>Sealed</a:t>
            </a:r>
            <a:r>
              <a:rPr lang="nl-NL" b="1" dirty="0"/>
              <a:t> classes</a:t>
            </a:r>
          </a:p>
          <a:p>
            <a:pPr>
              <a:lnSpc>
                <a:spcPct val="160000"/>
              </a:lnSpc>
            </a:pPr>
            <a:r>
              <a:rPr lang="nl-NL" b="1" dirty="0"/>
              <a:t>Virtual </a:t>
            </a:r>
            <a:r>
              <a:rPr lang="nl-NL" b="1" dirty="0" err="1"/>
              <a:t>threads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4787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 </a:t>
            </a:r>
            <a:r>
              <a:rPr lang="nl-NL" dirty="0">
                <a:solidFill>
                  <a:srgbClr val="EB6012"/>
                </a:solidFill>
              </a:rPr>
              <a:t>Voorbeeld 2 (interface &amp; record)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368BE-0298-43A9-974D-F123726AFC5E}"/>
              </a:ext>
            </a:extLst>
          </p:cNvPr>
          <p:cNvSpPr/>
          <p:nvPr/>
        </p:nvSpPr>
        <p:spPr>
          <a:xfrm>
            <a:off x="982800" y="1713600"/>
            <a:ext cx="6036325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permits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Line, Circle, Rectangle { </a:t>
            </a: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A43C2-9312-48E8-B55F-A747980F442A}"/>
              </a:ext>
            </a:extLst>
          </p:cNvPr>
          <p:cNvSpPr/>
          <p:nvPr/>
        </p:nvSpPr>
        <p:spPr>
          <a:xfrm>
            <a:off x="982800" y="3233495"/>
            <a:ext cx="6036324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9A239-66AC-4D24-AAEC-59DA62F2F960}"/>
              </a:ext>
            </a:extLst>
          </p:cNvPr>
          <p:cNvSpPr/>
          <p:nvPr/>
        </p:nvSpPr>
        <p:spPr>
          <a:xfrm>
            <a:off x="982801" y="4168800"/>
            <a:ext cx="6036324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B258DB-4F8F-4FBD-B3FD-94D16530E276}"/>
              </a:ext>
            </a:extLst>
          </p:cNvPr>
          <p:cNvSpPr/>
          <p:nvPr/>
        </p:nvSpPr>
        <p:spPr>
          <a:xfrm>
            <a:off x="982801" y="5104105"/>
            <a:ext cx="6036324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581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Virtual thread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8EF30-AABE-4865-9A8F-6F6E987C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25624"/>
            <a:ext cx="10515600" cy="4507081"/>
          </a:xfrm>
        </p:spPr>
        <p:txBody>
          <a:bodyPr>
            <a:normAutofit/>
          </a:bodyPr>
          <a:lstStyle/>
          <a:p>
            <a:pPr marL="9525" indent="0">
              <a:buNone/>
            </a:pPr>
            <a:r>
              <a:rPr lang="nl-NL" sz="1600"/>
              <a:t>Project Loom</a:t>
            </a:r>
          </a:p>
          <a:p>
            <a:r>
              <a:rPr lang="nl-NL" sz="1600"/>
              <a:t>Virtual thread  is een Thread</a:t>
            </a:r>
          </a:p>
          <a:p>
            <a:pPr lvl="1"/>
            <a:r>
              <a:rPr lang="nl-NL" sz="1600"/>
              <a:t>Thread api</a:t>
            </a:r>
          </a:p>
          <a:p>
            <a:pPr lvl="1"/>
            <a:r>
              <a:rPr lang="en-US" sz="1600"/>
              <a:t>Blocking</a:t>
            </a:r>
          </a:p>
          <a:p>
            <a:pPr lvl="1"/>
            <a:r>
              <a:rPr lang="en-US" sz="1600"/>
              <a:t>Creating</a:t>
            </a:r>
          </a:p>
          <a:p>
            <a:r>
              <a:rPr lang="en-US" sz="1600"/>
              <a:t>Voorbereiden voor virtualthreads</a:t>
            </a:r>
          </a:p>
          <a:p>
            <a:pPr lvl="1"/>
            <a:r>
              <a:rPr lang="en-US" sz="1600"/>
              <a:t>Gebruik java.concurrency.* i.p.v. synchronized lock  (blocks the worker thread)</a:t>
            </a:r>
          </a:p>
          <a:p>
            <a:pPr lvl="1"/>
            <a:r>
              <a:rPr lang="en-US" sz="1600"/>
              <a:t>Reduceer gebruik van thread locals </a:t>
            </a:r>
          </a:p>
          <a:p>
            <a:pPr lvl="1"/>
            <a:r>
              <a:rPr lang="en-US" sz="1600"/>
              <a:t>Reduceer gebruik van geheugen per thread/request data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marL="425450" lvl="1" indent="0">
              <a:buNone/>
            </a:pPr>
            <a:endParaRPr lang="en-US" sz="16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37D1704-9785-4596-8D70-8C852E63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43" y="1279241"/>
            <a:ext cx="3083442" cy="34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D51B4-A1A7-F34D-B2D4-56E49F5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B6012"/>
                </a:solidFill>
              </a:rPr>
              <a:t>Lets do stuff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CED73-A516-42E6-8990-B67F2E296099}"/>
              </a:ext>
            </a:extLst>
          </p:cNvPr>
          <p:cNvSpPr txBox="1"/>
          <p:nvPr/>
        </p:nvSpPr>
        <p:spPr>
          <a:xfrm>
            <a:off x="6321598" y="1564394"/>
            <a:ext cx="4913523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https://github.com/avdrovaart/workshop12-17</a:t>
            </a:r>
          </a:p>
          <a:p>
            <a:endParaRPr lang="nl-NL" dirty="0"/>
          </a:p>
          <a:p>
            <a:pPr>
              <a:lnSpc>
                <a:spcPts val="3200"/>
              </a:lnSpc>
              <a:buSzPct val="90000"/>
            </a:pPr>
            <a:r>
              <a:rPr lang="nl-NL" dirty="0">
                <a:solidFill>
                  <a:srgbClr val="0F596E"/>
                </a:solidFill>
              </a:rPr>
              <a:t>Benodigdheden:</a:t>
            </a: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Git</a:t>
            </a: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Docker / </a:t>
            </a:r>
            <a:r>
              <a:rPr lang="nl-NL" dirty="0" err="1">
                <a:solidFill>
                  <a:srgbClr val="0F596E"/>
                </a:solidFill>
              </a:rPr>
              <a:t>Podman</a:t>
            </a:r>
            <a:endParaRPr lang="nl-NL" dirty="0">
              <a:solidFill>
                <a:srgbClr val="0F596E"/>
              </a:solidFill>
            </a:endParaRP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Je </a:t>
            </a:r>
            <a:r>
              <a:rPr lang="nl-NL" dirty="0">
                <a:solidFill>
                  <a:srgbClr val="0F596E"/>
                </a:solidFill>
              </a:rPr>
              <a:t>favoriete</a:t>
            </a:r>
            <a:r>
              <a:rPr lang="en-US" dirty="0">
                <a:solidFill>
                  <a:srgbClr val="0F596E"/>
                </a:solidFill>
              </a:rPr>
              <a:t> IDE</a:t>
            </a:r>
          </a:p>
          <a:p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E2107-44BF-4E32-AE35-C4A45501C0A7}"/>
              </a:ext>
            </a:extLst>
          </p:cNvPr>
          <p:cNvSpPr txBox="1"/>
          <p:nvPr/>
        </p:nvSpPr>
        <p:spPr>
          <a:xfrm>
            <a:off x="6321597" y="4421230"/>
            <a:ext cx="4913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Heb je ideeën of wil je iets organiseren mail dan naar </a:t>
            </a:r>
            <a:r>
              <a:rPr lang="nl-NL" sz="2000" b="1" dirty="0">
                <a:hlinkClick r:id="rId4"/>
              </a:rPr>
              <a:t>java@intraffic.nl</a:t>
            </a:r>
            <a:r>
              <a:rPr lang="nl-NL" sz="2000" b="1" dirty="0"/>
              <a:t>. We helpen je graag hierbij!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1B033FE-D74A-420B-BE5D-181682A98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175" y="1564394"/>
            <a:ext cx="2662484" cy="4795284"/>
          </a:xfrm>
          <a:prstGeom prst="rect">
            <a:avLst/>
          </a:prstGeom>
        </p:spPr>
      </p:pic>
      <p:pic>
        <p:nvPicPr>
          <p:cNvPr id="14" name="Content Placeholder 13" descr="Icon&#10;&#10;Description automatically generated">
            <a:extLst>
              <a:ext uri="{FF2B5EF4-FFF2-40B4-BE49-F238E27FC236}">
                <a16:creationId xmlns:a16="http://schemas.microsoft.com/office/drawing/2014/main" id="{3F010DA6-DA0F-457B-85EC-FBEA0EB6E3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96562" y="1347641"/>
            <a:ext cx="1065094" cy="1592262"/>
          </a:xfrm>
        </p:spPr>
      </p:pic>
    </p:spTree>
    <p:extLst>
      <p:ext uri="{BB962C8B-B14F-4D97-AF65-F5344CB8AC3E}">
        <p14:creationId xmlns:p14="http://schemas.microsoft.com/office/powerpoint/2010/main" val="3983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wij: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9C9AE0-9F8E-A242-AC97-77D403A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09310"/>
            <a:ext cx="10398405" cy="524236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java@intraffic.nl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6 leden uit diverse teams o.l.v. Bob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Maandelijkse bijeenkomst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Doel kennisdeling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1x per maand </a:t>
            </a:r>
            <a:r>
              <a:rPr lang="nl-NL" sz="2900" dirty="0" err="1"/>
              <a:t>vakpraat</a:t>
            </a:r>
            <a:r>
              <a:rPr lang="nl-NL" sz="2900" dirty="0"/>
              <a:t>/workshop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 err="1"/>
              <a:t>Confluence</a:t>
            </a:r>
            <a:r>
              <a:rPr lang="nl-NL" sz="2900" dirty="0"/>
              <a:t> pagina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Vraagbaak voor projecten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Richtinggevend / Ondersteuning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Gratis lid van NL-JUG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endParaRPr lang="nl-NL" sz="29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900" b="1" dirty="0"/>
          </a:p>
        </p:txBody>
      </p:sp>
    </p:spTree>
    <p:extLst>
      <p:ext uri="{BB962C8B-B14F-4D97-AF65-F5344CB8AC3E}">
        <p14:creationId xmlns:p14="http://schemas.microsoft.com/office/powerpoint/2010/main" val="39816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12 .. 17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9C9AE0-9F8E-A242-AC97-77D403A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1180214"/>
            <a:ext cx="12000614" cy="5571460"/>
          </a:xfrm>
        </p:spPr>
        <p:txBody>
          <a:bodyPr numCol="3"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12</a:t>
            </a:r>
            <a:r>
              <a:rPr lang="nl-NL" sz="3800" b="1" dirty="0">
                <a:solidFill>
                  <a:srgbClr val="EB6012"/>
                </a:solidFill>
              </a:rPr>
              <a:t> (19-03-2019)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Shenandoah</a:t>
            </a:r>
            <a:r>
              <a:rPr lang="nl-NL" dirty="0"/>
              <a:t>: A Low-</a:t>
            </a:r>
            <a:r>
              <a:rPr lang="nl-NL" dirty="0" err="1"/>
              <a:t>Pause</a:t>
            </a:r>
            <a:r>
              <a:rPr lang="nl-NL" dirty="0"/>
              <a:t>-Time </a:t>
            </a:r>
            <a:r>
              <a:rPr lang="nl-NL" dirty="0" err="1"/>
              <a:t>Garbage</a:t>
            </a:r>
            <a:r>
              <a:rPr lang="nl-NL" dirty="0"/>
              <a:t> Collector (</a:t>
            </a:r>
            <a:r>
              <a:rPr lang="nl-NL" dirty="0" err="1"/>
              <a:t>Experimental</a:t>
            </a:r>
            <a:r>
              <a:rPr lang="nl-NL" dirty="0"/>
              <a:t>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Microbenchmark Suite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/>
              <a:t>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JVM Constants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One</a:t>
            </a:r>
            <a:r>
              <a:rPr lang="nl-NL" dirty="0"/>
              <a:t> AArch64 Port,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Two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Default CDS </a:t>
            </a:r>
            <a:r>
              <a:rPr lang="nl-NL" dirty="0" err="1"/>
              <a:t>Archives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Abortable</a:t>
            </a:r>
            <a:r>
              <a:rPr lang="nl-NL" dirty="0"/>
              <a:t> Mixed </a:t>
            </a:r>
            <a:r>
              <a:rPr lang="nl-NL" dirty="0" err="1"/>
              <a:t>Collections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Promptly</a:t>
            </a:r>
            <a:r>
              <a:rPr lang="nl-NL" dirty="0"/>
              <a:t> Return </a:t>
            </a:r>
            <a:r>
              <a:rPr lang="nl-NL" dirty="0" err="1"/>
              <a:t>Unused</a:t>
            </a:r>
            <a:r>
              <a:rPr lang="nl-NL" dirty="0"/>
              <a:t> </a:t>
            </a:r>
            <a:r>
              <a:rPr lang="nl-NL" dirty="0" err="1"/>
              <a:t>Committed</a:t>
            </a:r>
            <a:r>
              <a:rPr lang="nl-NL" dirty="0"/>
              <a:t> Memory </a:t>
            </a:r>
            <a:r>
              <a:rPr lang="nl-NL" dirty="0" err="1"/>
              <a:t>from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13</a:t>
            </a:r>
            <a:r>
              <a:rPr lang="nl-NL" sz="3800" b="1" dirty="0">
                <a:solidFill>
                  <a:srgbClr val="EB6012"/>
                </a:solidFill>
              </a:rPr>
              <a:t> (17-09-2019)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Dynamic CDS Archives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ZGC: Uncommit Unused Memory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Reimplement the Legacy Socket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Switch Expressions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Text Blocks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14</a:t>
            </a:r>
            <a:r>
              <a:rPr lang="nl-NL" sz="3800" b="1" dirty="0">
                <a:solidFill>
                  <a:srgbClr val="EB6012"/>
                </a:solidFill>
              </a:rPr>
              <a:t> (17-03-2020)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Pattern</a:t>
            </a:r>
            <a:r>
              <a:rPr lang="nl-NL" dirty="0"/>
              <a:t> Matching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instanceof</a:t>
            </a:r>
            <a:r>
              <a:rPr lang="nl-NL" dirty="0"/>
              <a:t>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Packaging</a:t>
            </a:r>
            <a:r>
              <a:rPr lang="nl-NL" dirty="0"/>
              <a:t> Tool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NUMA-</a:t>
            </a:r>
            <a:r>
              <a:rPr lang="nl-NL" dirty="0" err="1"/>
              <a:t>Aware</a:t>
            </a:r>
            <a:r>
              <a:rPr lang="nl-NL" dirty="0"/>
              <a:t> Memory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JFR Event Streaming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Non-</a:t>
            </a:r>
            <a:r>
              <a:rPr lang="nl-NL" dirty="0" err="1"/>
              <a:t>Volatile</a:t>
            </a:r>
            <a:r>
              <a:rPr lang="nl-NL" dirty="0"/>
              <a:t> </a:t>
            </a:r>
            <a:r>
              <a:rPr lang="nl-NL" dirty="0" err="1"/>
              <a:t>Mapped</a:t>
            </a:r>
            <a:r>
              <a:rPr lang="nl-NL" dirty="0"/>
              <a:t> Byte Buffers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Helpful</a:t>
            </a:r>
            <a:r>
              <a:rPr lang="nl-NL" sz="3500" b="1" dirty="0"/>
              <a:t> </a:t>
            </a:r>
            <a:r>
              <a:rPr lang="nl-NL" sz="3500" b="1" dirty="0" err="1"/>
              <a:t>NullPointerExceptions</a:t>
            </a:r>
            <a:endParaRPr lang="nl-NL" sz="35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Records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Switch </a:t>
            </a:r>
            <a:r>
              <a:rPr lang="nl-NL" sz="3500" b="1" dirty="0" err="1"/>
              <a:t>Expressions</a:t>
            </a:r>
            <a:r>
              <a:rPr lang="nl-NL" sz="3500" b="1" dirty="0"/>
              <a:t> (Standard)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Solaris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SPARC Ports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Concurrent Mark </a:t>
            </a:r>
            <a:r>
              <a:rPr lang="nl-NL" dirty="0" err="1"/>
              <a:t>Sweep</a:t>
            </a:r>
            <a:r>
              <a:rPr lang="nl-NL" dirty="0"/>
              <a:t> (CMS)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 on </a:t>
            </a:r>
            <a:r>
              <a:rPr lang="nl-NL" dirty="0" err="1"/>
              <a:t>macOS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 on Windows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ParallelScavenge</a:t>
            </a:r>
            <a:r>
              <a:rPr lang="nl-NL" dirty="0"/>
              <a:t> + </a:t>
            </a:r>
            <a:r>
              <a:rPr lang="nl-NL" dirty="0" err="1"/>
              <a:t>SerialOld</a:t>
            </a:r>
            <a:r>
              <a:rPr lang="nl-NL" dirty="0"/>
              <a:t> GC Combination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Pack200 Tools </a:t>
            </a:r>
            <a:r>
              <a:rPr lang="nl-NL" dirty="0" err="1"/>
              <a:t>and</a:t>
            </a:r>
            <a:r>
              <a:rPr lang="nl-NL" dirty="0"/>
              <a:t>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Text</a:t>
            </a:r>
            <a:r>
              <a:rPr lang="nl-NL" dirty="0"/>
              <a:t> Blocks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15</a:t>
            </a:r>
            <a:r>
              <a:rPr lang="nl-NL" sz="3800" b="1" dirty="0">
                <a:solidFill>
                  <a:srgbClr val="EB6012"/>
                </a:solidFill>
              </a:rPr>
              <a:t> (15-09-2020)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Edwards-Curve Digital </a:t>
            </a:r>
            <a:r>
              <a:rPr lang="nl-NL" dirty="0" err="1"/>
              <a:t>Signature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</a:t>
            </a:r>
            <a:r>
              <a:rPr lang="nl-NL" dirty="0" err="1"/>
              <a:t>EdDSA</a:t>
            </a:r>
            <a:r>
              <a:rPr lang="nl-NL" dirty="0"/>
              <a:t>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Sealed</a:t>
            </a:r>
            <a:r>
              <a:rPr lang="nl-NL" dirty="0"/>
              <a:t> Classes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Hidden</a:t>
            </a:r>
            <a:r>
              <a:rPr lang="nl-NL" dirty="0"/>
              <a:t> Classes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Nashorn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Engine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DatagramSocket</a:t>
            </a:r>
            <a:r>
              <a:rPr lang="nl-NL" dirty="0"/>
              <a:t>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Disable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Biased</a:t>
            </a:r>
            <a:r>
              <a:rPr lang="nl-NL" dirty="0"/>
              <a:t> </a:t>
            </a:r>
            <a:r>
              <a:rPr lang="nl-NL" dirty="0" err="1"/>
              <a:t>Locking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Pattern</a:t>
            </a:r>
            <a:r>
              <a:rPr lang="nl-NL" dirty="0"/>
              <a:t> Matching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instanceof</a:t>
            </a:r>
            <a:r>
              <a:rPr lang="nl-NL" dirty="0"/>
              <a:t>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ZGC: A </a:t>
            </a:r>
            <a:r>
              <a:rPr lang="nl-NL" dirty="0" err="1"/>
              <a:t>Scalable</a:t>
            </a:r>
            <a:r>
              <a:rPr lang="nl-NL" dirty="0"/>
              <a:t> Low-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Text</a:t>
            </a:r>
            <a:r>
              <a:rPr lang="nl-NL" sz="3500" b="1" dirty="0"/>
              <a:t> Blocks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Shenandoah</a:t>
            </a:r>
            <a:r>
              <a:rPr lang="nl-NL" dirty="0"/>
              <a:t>: A Low-</a:t>
            </a:r>
            <a:r>
              <a:rPr lang="nl-NL" dirty="0" err="1"/>
              <a:t>Pause</a:t>
            </a:r>
            <a:r>
              <a:rPr lang="nl-NL" dirty="0"/>
              <a:t>-Time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Solaris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SPARC Ports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(Second 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Records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RMI </a:t>
            </a:r>
            <a:r>
              <a:rPr lang="nl-NL" dirty="0" err="1"/>
              <a:t>Activation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Removal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16 </a:t>
            </a:r>
            <a:r>
              <a:rPr lang="nl-NL" sz="3800" b="1" dirty="0">
                <a:solidFill>
                  <a:srgbClr val="EB6012"/>
                </a:solidFill>
              </a:rPr>
              <a:t>(16-03-2021)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Vector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Enable</a:t>
            </a:r>
            <a:r>
              <a:rPr lang="nl-NL" dirty="0"/>
              <a:t> C++14 Language Features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Migrate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Mercurial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Migrate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GitHub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ZGC: Concurrent Thread-Stack Processing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Unix-Domain Socket </a:t>
            </a:r>
            <a:r>
              <a:rPr lang="nl-NL" dirty="0" err="1"/>
              <a:t>Channels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Alpine Linux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Elastic</a:t>
            </a:r>
            <a:r>
              <a:rPr lang="nl-NL" dirty="0"/>
              <a:t> </a:t>
            </a:r>
            <a:r>
              <a:rPr lang="nl-NL" dirty="0" err="1"/>
              <a:t>Metaspace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Windows/AArch64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 Linker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Warnings</a:t>
            </a:r>
            <a:r>
              <a:rPr lang="nl-NL" sz="3500" b="1" dirty="0"/>
              <a:t> </a:t>
            </a:r>
            <a:r>
              <a:rPr lang="nl-NL" sz="3500" b="1" dirty="0" err="1"/>
              <a:t>for</a:t>
            </a:r>
            <a:r>
              <a:rPr lang="nl-NL" sz="3500" b="1" dirty="0"/>
              <a:t> Value-</a:t>
            </a:r>
            <a:r>
              <a:rPr lang="nl-NL" sz="3500" b="1" dirty="0" err="1"/>
              <a:t>Based</a:t>
            </a:r>
            <a:r>
              <a:rPr lang="nl-NL" sz="3500" b="1" dirty="0"/>
              <a:t> Classes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Packaging</a:t>
            </a:r>
            <a:r>
              <a:rPr lang="nl-NL" dirty="0"/>
              <a:t> Tool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</a:t>
            </a:r>
            <a:r>
              <a:rPr lang="nl-NL" dirty="0" err="1"/>
              <a:t>Third</a:t>
            </a:r>
            <a:r>
              <a:rPr lang="nl-NL" dirty="0"/>
              <a:t> 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Pattern</a:t>
            </a:r>
            <a:r>
              <a:rPr lang="nl-NL" sz="3500" b="1" dirty="0"/>
              <a:t> Matching </a:t>
            </a:r>
            <a:r>
              <a:rPr lang="nl-NL" sz="3500" b="1" dirty="0" err="1"/>
              <a:t>for</a:t>
            </a:r>
            <a:r>
              <a:rPr lang="nl-NL" sz="3500" b="1" dirty="0"/>
              <a:t> </a:t>
            </a:r>
            <a:r>
              <a:rPr lang="nl-NL" sz="3500" b="1" dirty="0" err="1"/>
              <a:t>instanceof</a:t>
            </a:r>
            <a:endParaRPr lang="nl-NL" sz="35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Records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Encapsulate</a:t>
            </a:r>
            <a:r>
              <a:rPr lang="nl-NL" dirty="0"/>
              <a:t> JDK </a:t>
            </a:r>
            <a:r>
              <a:rPr lang="nl-NL" dirty="0" err="1"/>
              <a:t>Internals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Default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Sealed</a:t>
            </a:r>
            <a:r>
              <a:rPr lang="nl-NL" sz="3500" b="1" dirty="0"/>
              <a:t> Classes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1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17 </a:t>
            </a:r>
            <a:r>
              <a:rPr lang="nl-NL" sz="3800" b="1" dirty="0">
                <a:solidFill>
                  <a:srgbClr val="EB6012"/>
                </a:solidFill>
              </a:rPr>
              <a:t>(xx-09-2021) LTS</a:t>
            </a:r>
            <a:endParaRPr lang="nl-NL" sz="38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Enhanced</a:t>
            </a:r>
            <a:r>
              <a:rPr lang="nl-NL" dirty="0"/>
              <a:t> Pseudo-Random </a:t>
            </a:r>
            <a:r>
              <a:rPr lang="nl-NL" dirty="0" err="1"/>
              <a:t>Number</a:t>
            </a:r>
            <a:r>
              <a:rPr lang="nl-NL" dirty="0"/>
              <a:t> Generators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New </a:t>
            </a:r>
            <a:r>
              <a:rPr lang="nl-NL" dirty="0" err="1"/>
              <a:t>macOS</a:t>
            </a:r>
            <a:r>
              <a:rPr lang="nl-NL" dirty="0"/>
              <a:t> </a:t>
            </a:r>
            <a:r>
              <a:rPr lang="nl-NL" dirty="0" err="1"/>
              <a:t>Rendering</a:t>
            </a:r>
            <a:r>
              <a:rPr lang="nl-NL" dirty="0"/>
              <a:t> Pipeline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macOS/AArch64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Deprecate the Applet API for Removal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…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100" b="1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Project Loom </a:t>
            </a:r>
            <a:r>
              <a:rPr lang="nl-NL" sz="3800" b="1" dirty="0">
                <a:solidFill>
                  <a:srgbClr val="EB6012"/>
                </a:solidFill>
              </a:rPr>
              <a:t>(xx-xx-20xx)</a:t>
            </a:r>
            <a:endParaRPr lang="nl-NL" sz="38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Fibers </a:t>
            </a:r>
            <a:r>
              <a:rPr lang="nl-NL" sz="3500" b="1" dirty="0" err="1"/>
              <a:t>and</a:t>
            </a:r>
            <a:r>
              <a:rPr lang="nl-NL" sz="3500" b="1" dirty="0"/>
              <a:t> </a:t>
            </a:r>
            <a:r>
              <a:rPr lang="nl-NL" sz="3500" b="1" dirty="0" err="1"/>
              <a:t>Continuation</a:t>
            </a:r>
            <a:endParaRPr lang="nl-NL" sz="3500" b="1" dirty="0"/>
          </a:p>
        </p:txBody>
      </p:sp>
    </p:spTree>
    <p:extLst>
      <p:ext uri="{BB962C8B-B14F-4D97-AF65-F5344CB8AC3E}">
        <p14:creationId xmlns:p14="http://schemas.microsoft.com/office/powerpoint/2010/main" val="147109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5C7F-74F2-43B9-A281-004F3E8C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NullPointerExceptions</a:t>
            </a:r>
            <a:r>
              <a:rPr lang="nl-NL" dirty="0"/>
              <a:t> </a:t>
            </a:r>
            <a:r>
              <a:rPr lang="nl-NL" dirty="0">
                <a:solidFill>
                  <a:srgbClr val="EB6012"/>
                </a:solidFill>
              </a:rPr>
              <a:t>maar dan handig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B0E8-C073-427C-8AC7-4671C5C8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indent="0">
              <a:lnSpc>
                <a:spcPct val="120000"/>
              </a:lnSpc>
              <a:buNone/>
            </a:pPr>
            <a:r>
              <a:rPr lang="nl-NL" sz="2800" dirty="0"/>
              <a:t>Waar treed de NPE op</a:t>
            </a:r>
          </a:p>
          <a:p>
            <a:pPr>
              <a:lnSpc>
                <a:spcPct val="120000"/>
              </a:lnSpc>
            </a:pPr>
            <a:r>
              <a:rPr lang="nl-NL" dirty="0"/>
              <a:t>Functie aanroep op functie aanroep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object.a</a:t>
            </a:r>
            <a:r>
              <a:rPr lang="nl-NL" dirty="0"/>
              <a:t>().b().c(99)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Nested</a:t>
            </a:r>
            <a:r>
              <a:rPr lang="nl-NL" dirty="0"/>
              <a:t> public variabelen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object.a.b.c</a:t>
            </a:r>
            <a:r>
              <a:rPr lang="nl-NL" dirty="0"/>
              <a:t> = 99</a:t>
            </a:r>
          </a:p>
          <a:p>
            <a:pPr>
              <a:lnSpc>
                <a:spcPct val="120000"/>
              </a:lnSpc>
            </a:pPr>
            <a:r>
              <a:rPr lang="nl-NL" dirty="0"/>
              <a:t>Multidimensionale arrays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/>
              <a:t>a[x][y][</a:t>
            </a:r>
            <a:r>
              <a:rPr lang="nl-NL" dirty="0" err="1"/>
              <a:t>z</a:t>
            </a:r>
            <a:r>
              <a:rPr lang="nl-NL" dirty="0"/>
              <a:t>] = 99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Assignments</a:t>
            </a:r>
            <a:endParaRPr lang="nl-NL" dirty="0"/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a.x</a:t>
            </a:r>
            <a:r>
              <a:rPr lang="nl-NL" dirty="0"/>
              <a:t> = </a:t>
            </a:r>
            <a:r>
              <a:rPr lang="nl-NL" dirty="0" err="1"/>
              <a:t>b.x</a:t>
            </a:r>
            <a:endParaRPr lang="nl-NL" dirty="0"/>
          </a:p>
          <a:p>
            <a:pPr>
              <a:lnSpc>
                <a:spcPct val="120000"/>
              </a:lnSpc>
            </a:pPr>
            <a:endParaRPr lang="nl-NL" dirty="0"/>
          </a:p>
        </p:txBody>
      </p:sp>
      <p:pic>
        <p:nvPicPr>
          <p:cNvPr id="1026" name="Picture 2" descr="Null Pointer">
            <a:extLst>
              <a:ext uri="{FF2B5EF4-FFF2-40B4-BE49-F238E27FC236}">
                <a16:creationId xmlns:a16="http://schemas.microsoft.com/office/drawing/2014/main" id="{CFFF1E1B-7BF5-4EAE-9DD6-E77BCCEF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59" y="2702681"/>
            <a:ext cx="5519105" cy="25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5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NullPointerExceptions</a:t>
            </a:r>
            <a:r>
              <a:rPr lang="nl-NL" dirty="0"/>
              <a:t> </a:t>
            </a:r>
            <a:r>
              <a:rPr lang="nl-NL" dirty="0">
                <a:solidFill>
                  <a:srgbClr val="EB6012"/>
                </a:solidFill>
              </a:rPr>
              <a:t>maar dan handig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6255E9-114E-4BCB-8E56-64D8AD97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3" y="1589161"/>
            <a:ext cx="6991436" cy="1962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90333-79B0-431E-9234-9282C1238B4D}"/>
              </a:ext>
            </a:extLst>
          </p:cNvPr>
          <p:cNvSpPr txBox="1"/>
          <p:nvPr/>
        </p:nvSpPr>
        <p:spPr>
          <a:xfrm>
            <a:off x="982983" y="3792962"/>
            <a:ext cx="8518369" cy="646331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0097B1"/>
                </a:solidFill>
              </a:rPr>
              <a:t>Exception</a:t>
            </a:r>
            <a:r>
              <a:rPr lang="nl-NL" dirty="0">
                <a:solidFill>
                  <a:srgbClr val="0097B1"/>
                </a:solidFill>
              </a:rPr>
              <a:t> in thread "</a:t>
            </a:r>
            <a:r>
              <a:rPr lang="nl-NL" dirty="0" err="1">
                <a:solidFill>
                  <a:srgbClr val="0097B1"/>
                </a:solidFill>
              </a:rPr>
              <a:t>main</a:t>
            </a:r>
            <a:r>
              <a:rPr lang="nl-NL" dirty="0">
                <a:solidFill>
                  <a:srgbClr val="0097B1"/>
                </a:solidFill>
              </a:rPr>
              <a:t>" </a:t>
            </a:r>
            <a:r>
              <a:rPr lang="nl-NL" dirty="0" err="1">
                <a:solidFill>
                  <a:srgbClr val="0097B1"/>
                </a:solidFill>
              </a:rPr>
              <a:t>java.lang.NullPointerException</a:t>
            </a:r>
            <a:endParaRPr lang="nl-NL" dirty="0">
              <a:solidFill>
                <a:srgbClr val="0097B1"/>
              </a:solidFill>
            </a:endParaRPr>
          </a:p>
          <a:p>
            <a:r>
              <a:rPr lang="nl-NL" dirty="0">
                <a:solidFill>
                  <a:srgbClr val="0097B1"/>
                </a:solidFill>
              </a:rPr>
              <a:t>	at opdrachten.Opdracht1Npe.main(Opdracht1Npe.java:6)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A99B7-D83D-438A-90E9-5D5C342973A0}"/>
              </a:ext>
            </a:extLst>
          </p:cNvPr>
          <p:cNvSpPr txBox="1"/>
          <p:nvPr/>
        </p:nvSpPr>
        <p:spPr>
          <a:xfrm>
            <a:off x="982983" y="4945673"/>
            <a:ext cx="8518369" cy="1200329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0097B1"/>
                </a:solidFill>
              </a:rPr>
              <a:t>Exception</a:t>
            </a:r>
            <a:r>
              <a:rPr lang="nl-NL" dirty="0">
                <a:solidFill>
                  <a:srgbClr val="0097B1"/>
                </a:solidFill>
              </a:rPr>
              <a:t> in thread "</a:t>
            </a:r>
            <a:r>
              <a:rPr lang="nl-NL" dirty="0" err="1">
                <a:solidFill>
                  <a:srgbClr val="0097B1"/>
                </a:solidFill>
              </a:rPr>
              <a:t>main</a:t>
            </a:r>
            <a:r>
              <a:rPr lang="nl-NL" dirty="0">
                <a:solidFill>
                  <a:srgbClr val="0097B1"/>
                </a:solidFill>
              </a:rPr>
              <a:t>" </a:t>
            </a:r>
            <a:r>
              <a:rPr lang="nl-NL" dirty="0" err="1">
                <a:solidFill>
                  <a:srgbClr val="0097B1"/>
                </a:solidFill>
              </a:rPr>
              <a:t>java.lang.NullPointerException</a:t>
            </a:r>
            <a:r>
              <a:rPr lang="nl-NL" dirty="0">
                <a:solidFill>
                  <a:srgbClr val="0097B1"/>
                </a:solidFill>
              </a:rPr>
              <a:t>: </a:t>
            </a:r>
            <a:r>
              <a:rPr lang="nl-NL" dirty="0" err="1">
                <a:solidFill>
                  <a:srgbClr val="0097B1"/>
                </a:solidFill>
              </a:rPr>
              <a:t>Cannot</a:t>
            </a:r>
            <a:r>
              <a:rPr lang="nl-NL" dirty="0">
                <a:solidFill>
                  <a:srgbClr val="0097B1"/>
                </a:solidFill>
              </a:rPr>
              <a:t> </a:t>
            </a:r>
            <a:r>
              <a:rPr lang="nl-NL" dirty="0" err="1">
                <a:solidFill>
                  <a:srgbClr val="0097B1"/>
                </a:solidFill>
              </a:rPr>
              <a:t>invoke</a:t>
            </a:r>
            <a:r>
              <a:rPr lang="nl-NL" dirty="0">
                <a:solidFill>
                  <a:srgbClr val="0097B1"/>
                </a:solidFill>
              </a:rPr>
              <a:t> "opdrachten.Opdracht1Npe$ClassD.doSomething()" </a:t>
            </a:r>
            <a:r>
              <a:rPr lang="nl-NL" dirty="0" err="1">
                <a:solidFill>
                  <a:srgbClr val="0097B1"/>
                </a:solidFill>
              </a:rPr>
              <a:t>because</a:t>
            </a:r>
            <a:r>
              <a:rPr lang="nl-NL" dirty="0">
                <a:solidFill>
                  <a:srgbClr val="0097B1"/>
                </a:solidFill>
              </a:rPr>
              <a:t> </a:t>
            </a:r>
            <a:r>
              <a:rPr lang="nl-NL" dirty="0" err="1">
                <a:solidFill>
                  <a:srgbClr val="0097B1"/>
                </a:solidFill>
              </a:rPr>
              <a:t>the</a:t>
            </a:r>
            <a:r>
              <a:rPr lang="nl-NL" dirty="0">
                <a:solidFill>
                  <a:srgbClr val="0097B1"/>
                </a:solidFill>
              </a:rPr>
              <a:t> return </a:t>
            </a:r>
            <a:r>
              <a:rPr lang="nl-NL" dirty="0" err="1">
                <a:solidFill>
                  <a:srgbClr val="0097B1"/>
                </a:solidFill>
              </a:rPr>
              <a:t>value</a:t>
            </a:r>
            <a:r>
              <a:rPr lang="nl-NL" dirty="0">
                <a:solidFill>
                  <a:srgbClr val="0097B1"/>
                </a:solidFill>
              </a:rPr>
              <a:t> of "opdrachten.Opdracht1Npe$ClassC.getClassD()" is </a:t>
            </a:r>
            <a:r>
              <a:rPr lang="nl-NL" dirty="0" err="1">
                <a:solidFill>
                  <a:srgbClr val="0097B1"/>
                </a:solidFill>
              </a:rPr>
              <a:t>null</a:t>
            </a:r>
            <a:endParaRPr lang="nl-NL" dirty="0">
              <a:solidFill>
                <a:srgbClr val="0097B1"/>
              </a:solidFill>
            </a:endParaRPr>
          </a:p>
          <a:p>
            <a:r>
              <a:rPr lang="nl-NL" dirty="0">
                <a:solidFill>
                  <a:srgbClr val="0097B1"/>
                </a:solidFill>
              </a:rPr>
              <a:t>	at opdrachten.Opdracht1Npe.main(Opdracht1Npe.java:6)</a:t>
            </a:r>
          </a:p>
        </p:txBody>
      </p:sp>
    </p:spTree>
    <p:extLst>
      <p:ext uri="{BB962C8B-B14F-4D97-AF65-F5344CB8AC3E}">
        <p14:creationId xmlns:p14="http://schemas.microsoft.com/office/powerpoint/2010/main" val="33460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091E-39CB-4BD7-9185-EA05BCE67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986"/>
            <a:ext cx="10515600" cy="41589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Switch statements, maar dan </a:t>
            </a:r>
            <a:r>
              <a:rPr lang="en-US" sz="2400" dirty="0" err="1"/>
              <a:t>meer</a:t>
            </a:r>
            <a:r>
              <a:rPr lang="en-US" sz="2400" dirty="0"/>
              <a:t> </a:t>
            </a:r>
            <a:r>
              <a:rPr lang="en-US" sz="2400" dirty="0" err="1"/>
              <a:t>expressief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minder </a:t>
            </a:r>
            <a:r>
              <a:rPr lang="en-US" sz="2400" dirty="0" err="1"/>
              <a:t>foutgevoelig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Het </a:t>
            </a:r>
            <a:r>
              <a:rPr lang="en-US" sz="2400" dirty="0" err="1"/>
              <a:t>gehele</a:t>
            </a:r>
            <a:r>
              <a:rPr lang="en-US" sz="2400" dirty="0"/>
              <a:t> switch block ‘</a:t>
            </a:r>
            <a:r>
              <a:rPr lang="en-US" sz="2400" dirty="0" err="1"/>
              <a:t>krijgt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waarde</a:t>
            </a:r>
            <a:r>
              <a:rPr lang="en-US" sz="2400" dirty="0"/>
              <a:t>’ die je </a:t>
            </a:r>
            <a:r>
              <a:rPr lang="en-US" sz="2400" dirty="0" err="1"/>
              <a:t>weer</a:t>
            </a:r>
            <a:r>
              <a:rPr lang="en-US" sz="2400" dirty="0"/>
              <a:t> </a:t>
            </a:r>
            <a:r>
              <a:rPr lang="en-US" sz="2400" dirty="0" err="1"/>
              <a:t>kunt</a:t>
            </a:r>
            <a:r>
              <a:rPr lang="en-US" sz="2400" dirty="0"/>
              <a:t> </a:t>
            </a:r>
            <a:r>
              <a:rPr lang="en-US" sz="2400" dirty="0" err="1"/>
              <a:t>toekennen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Lambda </a:t>
            </a:r>
            <a:r>
              <a:rPr lang="en-US" sz="2400" dirty="0" err="1"/>
              <a:t>achtige</a:t>
            </a:r>
            <a:r>
              <a:rPr lang="en-US" sz="2400" dirty="0"/>
              <a:t> syntax: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Exhaustive,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2400" dirty="0"/>
              <a:t> </a:t>
            </a:r>
            <a:r>
              <a:rPr lang="en-US" sz="2400" dirty="0" err="1"/>
              <a:t>meer</a:t>
            </a:r>
            <a:r>
              <a:rPr lang="en-US" sz="2400" dirty="0"/>
              <a:t> </a:t>
            </a:r>
            <a:r>
              <a:rPr lang="en-US" sz="2400" dirty="0" err="1"/>
              <a:t>nodig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 err="1"/>
              <a:t>Geen</a:t>
            </a:r>
            <a:r>
              <a:rPr lang="en-US" sz="2400" dirty="0"/>
              <a:t> fall-through,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2400" dirty="0"/>
              <a:t> statement</a:t>
            </a:r>
          </a:p>
          <a:p>
            <a:pPr>
              <a:lnSpc>
                <a:spcPct val="110000"/>
              </a:lnSpc>
            </a:pPr>
            <a:r>
              <a:rPr lang="en-US" sz="2400" dirty="0" err="1"/>
              <a:t>Nieuw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sz="2400" dirty="0"/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48163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>
                <a:solidFill>
                  <a:srgbClr val="EB6012"/>
                </a:solidFill>
              </a:rPr>
              <a:t> Vroeger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9AFC7B-2D81-44F3-AF15-04C67529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696" y="1146875"/>
            <a:ext cx="545830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>
                <a:solidFill>
                  <a:srgbClr val="EB6012"/>
                </a:solidFill>
              </a:rPr>
              <a:t> Nu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71A28C-EB11-4FFD-A187-F94E04B3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21663"/>
            <a:ext cx="614448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443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T Group">
      <a:dk1>
        <a:srgbClr val="0F596E"/>
      </a:dk1>
      <a:lt1>
        <a:srgbClr val="FFFFFF"/>
      </a:lt1>
      <a:dk2>
        <a:srgbClr val="0097B1"/>
      </a:dk2>
      <a:lt2>
        <a:srgbClr val="E7E6E6"/>
      </a:lt2>
      <a:accent1>
        <a:srgbClr val="000000"/>
      </a:accent1>
      <a:accent2>
        <a:srgbClr val="EB6012"/>
      </a:accent2>
      <a:accent3>
        <a:srgbClr val="0097A5"/>
      </a:accent3>
      <a:accent4>
        <a:srgbClr val="616160"/>
      </a:accent4>
      <a:accent5>
        <a:srgbClr val="71A2B2"/>
      </a:accent5>
      <a:accent6>
        <a:srgbClr val="A0A0A0"/>
      </a:accent6>
      <a:hlink>
        <a:srgbClr val="EB6011"/>
      </a:hlink>
      <a:folHlink>
        <a:srgbClr val="0097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6F2FE6C5D1D44982B8E9553BDFA31" ma:contentTypeVersion="7" ma:contentTypeDescription="Een nieuw document maken." ma:contentTypeScope="" ma:versionID="5309e805c54c3c3e03d4ee5584dcc571">
  <xsd:schema xmlns:xsd="http://www.w3.org/2001/XMLSchema" xmlns:xs="http://www.w3.org/2001/XMLSchema" xmlns:p="http://schemas.microsoft.com/office/2006/metadata/properties" xmlns:ns2="62075bfc-fb2b-4978-b33a-2ee515c6b2cc" targetNamespace="http://schemas.microsoft.com/office/2006/metadata/properties" ma:root="true" ma:fieldsID="3cad891df32ae1e5c5555f989f36d19d" ns2:_="">
    <xsd:import namespace="62075bfc-fb2b-4978-b33a-2ee515c6b2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5bfc-fb2b-4978-b33a-2ee515c6b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16C43C-0FE6-4B71-9B74-974F23E18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75bfc-fb2b-4978-b33a-2ee515c6b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063191-8A48-4036-94E1-00717E3E7D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4FB15A-1AB9-494D-BA7A-B6E719D463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2350</Words>
  <Application>Microsoft Office PowerPoint</Application>
  <PresentationFormat>Widescreen</PresentationFormat>
  <Paragraphs>384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DejaVu Sans</vt:lpstr>
      <vt:lpstr>Kantoorthema</vt:lpstr>
      <vt:lpstr>Java-vakgroep Workshop Java 12 t/m 17</vt:lpstr>
      <vt:lpstr>Inhoud</vt:lpstr>
      <vt:lpstr>Wie zijn wij:</vt:lpstr>
      <vt:lpstr>Java 12 .. 17</vt:lpstr>
      <vt:lpstr>NullPointerExceptions maar dan handig</vt:lpstr>
      <vt:lpstr>NullPointerExceptions maar dan handig</vt:lpstr>
      <vt:lpstr>Switch Expressions</vt:lpstr>
      <vt:lpstr>Switch Expressions Vroeger</vt:lpstr>
      <vt:lpstr>Switch Expressions Nu</vt:lpstr>
      <vt:lpstr>Text blocks</vt:lpstr>
      <vt:lpstr>Text blocks voorbeeld</vt:lpstr>
      <vt:lpstr>Warnings for Value-Based Classes waarom</vt:lpstr>
      <vt:lpstr>Warnings for Value-Based Classes wanneer</vt:lpstr>
      <vt:lpstr>Pattern Matching for instanceof</vt:lpstr>
      <vt:lpstr>Pattern Matching for instanceof</vt:lpstr>
      <vt:lpstr>Records</vt:lpstr>
      <vt:lpstr>Records</vt:lpstr>
      <vt:lpstr>Sealed Classes</vt:lpstr>
      <vt:lpstr>Sealed Classes Voorbeeld 1 (class)</vt:lpstr>
      <vt:lpstr>Sealed Classes Voorbeeld 2 (interface &amp; record)</vt:lpstr>
      <vt:lpstr>Virtual thread</vt:lpstr>
      <vt:lpstr>Lets do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Studio | De Merkenbouwers</dc:creator>
  <cp:lastModifiedBy>Rovaart, Alexander van de</cp:lastModifiedBy>
  <cp:revision>118</cp:revision>
  <dcterms:created xsi:type="dcterms:W3CDTF">2020-12-15T09:09:58Z</dcterms:created>
  <dcterms:modified xsi:type="dcterms:W3CDTF">2021-04-08T15:52:49Z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0x0101009906F2FE6C5D1D44982B8E9553BDFA31</vt:lpwstr>
  </property>
</Properties>
</file>